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-Johnny Appleseed"/>
          <p:cNvSpPr txBox="1"/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i="1" sz="2800"/>
            </a:lvl1pPr>
          </a:lstStyle>
          <a:p>
            <a:pPr/>
            <a:r>
              <a:t>-Johnny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FontTx/>
              <a:buNone/>
              <a:defRPr sz="3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BDD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  <a:effectLst/>
        </p:spPr>
        <p:txBody>
          <a:bodyPr lIns="48767" tIns="48767" rIns="48767" bIns="48767"/>
          <a:lstStyle>
            <a:lvl1pPr algn="l" defTabSz="1300480">
              <a:defRPr cap="none" spc="0" sz="6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11794506" y="8024622"/>
            <a:ext cx="316215" cy="338837"/>
          </a:xfrm>
          <a:prstGeom prst="rect">
            <a:avLst/>
          </a:prstGeom>
          <a:effectLst/>
        </p:spPr>
        <p:txBody>
          <a:bodyPr lIns="48767" tIns="48767" rIns="48767" bIns="48767" anchor="ctr">
            <a:spAutoFit/>
          </a:bodyPr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quarter" idx="13"/>
          </p:nvPr>
        </p:nvSpPr>
        <p:spPr>
          <a:xfrm>
            <a:off x="685800" y="711200"/>
            <a:ext cx="40894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Image"/>
          <p:cNvSpPr/>
          <p:nvPr>
            <p:ph type="pic" sz="half" idx="14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4300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4300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4300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4300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4300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13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age"/>
          <p:cNvSpPr/>
          <p:nvPr>
            <p:ph type="pic" sz="half" idx="13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14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quarter" idx="15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normAutofit fontScale="100000" lnSpcReduction="0"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AA16EA0E-DDB6-4A71-8FE6-8CA6482C03D9-L0-001.png" descr="AA16EA0E-DDB6-4A71-8FE6-8CA6482C03D9-L0-001.png"/>
          <p:cNvPicPr>
            <a:picLocks noChangeAspect="0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723900"/>
            <a:ext cx="11531601" cy="5575300"/>
          </a:xfrm>
          <a:prstGeom prst="rect">
            <a:avLst/>
          </a:prstGeom>
        </p:spPr>
      </p:pic>
      <p:sp>
        <p:nvSpPr>
          <p:cNvPr id="131" name="The Big Pi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Big Picture</a:t>
            </a:r>
          </a:p>
        </p:txBody>
      </p:sp>
      <p:sp>
        <p:nvSpPr>
          <p:cNvPr id="132" name="Three Big Question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Three Big 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“The Christian way of seeing things makes cognitive and existential sense of reality, offering us a powerful, persuasive, and attractive account of ourselves and our universe. Christianity does not simply make sense to us; it also makes sense of us. It positions us in the great narrative of cosmic history and locates us on a mental map of meaning. It offers us another way of seeing things, offers us another way of living, and invites us to share these.”…"/>
          <p:cNvSpPr txBox="1"/>
          <p:nvPr/>
        </p:nvSpPr>
        <p:spPr>
          <a:xfrm>
            <a:off x="1257300" y="1167130"/>
            <a:ext cx="10490200" cy="688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5000"/>
              </a:lnSpc>
              <a:spcBef>
                <a:spcPts val="2400"/>
              </a:spcBef>
            </a:pPr>
            <a:r>
              <a:t>“The Christian way of seeing things makes cognitive and existential sense of reality, offering us a powerful, persuasive, and attractive account of ourselves and our universe. Christianity does not simply make sense to us; it also makes sense of us. It positions us in the great narrative of cosmic history and locates us on a mental map of meaning. It offers us another way of seeing things, offers us another way of living, and invites us to share these.”</a:t>
            </a:r>
          </a:p>
          <a:p>
            <a:pPr>
              <a:lnSpc>
                <a:spcPct val="100000"/>
              </a:lnSpc>
              <a:defRPr i="1" sz="2800"/>
            </a:pPr>
            <a:r>
              <a:t>~ Alister McGrath, </a:t>
            </a:r>
            <a:r>
              <a:t>Surprised by Meaning, Conclusion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AA16EA0E-DDB6-4A71-8FE6-8CA6482C03D9-L0-001.png" descr="AA16EA0E-DDB6-4A71-8FE6-8CA6482C03D9-L0-001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404100" y="2730500"/>
            <a:ext cx="4648200" cy="6261100"/>
          </a:xfrm>
          <a:prstGeom prst="rect">
            <a:avLst/>
          </a:prstGeom>
        </p:spPr>
      </p:pic>
      <p:sp>
        <p:nvSpPr>
          <p:cNvPr id="137" name="Look Up (vv. 1ff; Rom 1:18-20; Psa 148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lnSpc>
                <a:spcPct val="100000"/>
              </a:lnSpc>
              <a:spcBef>
                <a:spcPts val="5200"/>
              </a:spcBef>
              <a:buBlip>
                <a:blip r:embed="rId3"/>
              </a:buBlip>
              <a:defRPr sz="3600"/>
            </a:pPr>
            <a:r>
              <a:rPr b="1"/>
              <a:t>Look Up </a:t>
            </a:r>
            <a:r>
              <a:t>(vv. 1ff; Rom 1:18-20; Psa 148)</a:t>
            </a:r>
          </a:p>
          <a:p>
            <a:pPr marL="431800" indent="-431800">
              <a:lnSpc>
                <a:spcPct val="100000"/>
              </a:lnSpc>
              <a:spcBef>
                <a:spcPts val="5200"/>
              </a:spcBef>
              <a:buBlip>
                <a:blip r:embed="rId3"/>
              </a:buBlip>
              <a:defRPr sz="3600"/>
            </a:pPr>
            <a:r>
              <a:rPr b="1"/>
              <a:t>Look Down </a:t>
            </a:r>
            <a:r>
              <a:t>(vv. 7ff; Rom 1:16-17; Psa 1)</a:t>
            </a:r>
          </a:p>
          <a:p>
            <a:pPr marL="431800" indent="-431800">
              <a:lnSpc>
                <a:spcPct val="100000"/>
              </a:lnSpc>
              <a:spcBef>
                <a:spcPts val="5200"/>
              </a:spcBef>
              <a:buBlip>
                <a:blip r:embed="rId3"/>
              </a:buBlip>
              <a:defRPr sz="3600"/>
            </a:pPr>
            <a:r>
              <a:rPr b="1"/>
              <a:t>Look Within </a:t>
            </a:r>
            <a:r>
              <a:t>(vv. 12ff; Rom 2:14-16; Psa 8)</a:t>
            </a:r>
          </a:p>
        </p:txBody>
      </p:sp>
      <p:sp>
        <p:nvSpPr>
          <p:cNvPr id="138" name="Psalm 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Psalm 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2"/>
      <p:bldP build="whole" bldLvl="1" animBg="1" rev="0" advAuto="0" spid="1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A16EA0E-DDB6-4A71-8FE6-8CA6482C03D9-L0-001.png" descr="AA16EA0E-DDB6-4A71-8FE6-8CA6482C03D9-L0-001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404100" y="2730500"/>
            <a:ext cx="4648200" cy="6261100"/>
          </a:xfrm>
          <a:prstGeom prst="rect">
            <a:avLst/>
          </a:prstGeom>
        </p:spPr>
      </p:pic>
      <p:sp>
        <p:nvSpPr>
          <p:cNvPr id="141" name="Three Big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Three Big questions</a:t>
            </a:r>
          </a:p>
        </p:txBody>
      </p:sp>
      <p:sp>
        <p:nvSpPr>
          <p:cNvPr id="142" name="How is God revealing himself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spcBef>
                <a:spcPts val="5200"/>
              </a:spcBef>
              <a:buBlip>
                <a:blip r:embed="rId3"/>
              </a:buBlip>
              <a:defRPr sz="3600"/>
            </a:pPr>
            <a:r>
              <a:t>How is God revealing himself?</a:t>
            </a:r>
          </a:p>
          <a:p>
            <a:pPr marL="431800" indent="-431800">
              <a:spcBef>
                <a:spcPts val="5200"/>
              </a:spcBef>
              <a:buBlip>
                <a:blip r:embed="rId3"/>
              </a:buBlip>
              <a:defRPr sz="3600"/>
            </a:pPr>
            <a:r>
              <a:t>How does this make sense of us?</a:t>
            </a:r>
          </a:p>
          <a:p>
            <a:pPr marL="431800" indent="-431800">
              <a:spcBef>
                <a:spcPts val="5200"/>
              </a:spcBef>
              <a:buBlip>
                <a:blip r:embed="rId3"/>
              </a:buBlip>
              <a:defRPr sz="3600"/>
            </a:pPr>
            <a:r>
              <a:t>Where do you stand in this story?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2"/>
      <p:bldP build="whole" bldLvl="1" animBg="1" rev="0" advAuto="0" spid="1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AA16EA0E-DDB6-4A71-8FE6-8CA6482C03D9-L0-001.png" descr="AA16EA0E-DDB6-4A71-8FE6-8CA6482C03D9-L0-001.png"/>
          <p:cNvPicPr>
            <a:picLocks noChangeAspect="0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723900"/>
            <a:ext cx="11531601" cy="5575300"/>
          </a:xfrm>
          <a:prstGeom prst="rect">
            <a:avLst/>
          </a:prstGeom>
        </p:spPr>
      </p:pic>
      <p:sp>
        <p:nvSpPr>
          <p:cNvPr id="145" name="The Big Pi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Big Picture</a:t>
            </a:r>
          </a:p>
        </p:txBody>
      </p:sp>
      <p:sp>
        <p:nvSpPr>
          <p:cNvPr id="146" name="Three Big Question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Three Big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