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228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457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685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9144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11430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1371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1600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1828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228600" algn="ctr">
              <a:spcBef>
                <a:spcPts val="0"/>
              </a:spcBef>
              <a:buSzTx/>
              <a:buNone/>
              <a:defRPr i="1" sz="3200"/>
            </a:lvl2pPr>
            <a:lvl3pPr marL="0" indent="457200" algn="ctr">
              <a:spcBef>
                <a:spcPts val="0"/>
              </a:spcBef>
              <a:buSzTx/>
              <a:buNone/>
              <a:defRPr i="1" sz="3200"/>
            </a:lvl3pPr>
            <a:lvl4pPr marL="0" indent="685800" algn="ctr">
              <a:spcBef>
                <a:spcPts val="0"/>
              </a:spcBef>
              <a:buSzTx/>
              <a:buNone/>
              <a:defRPr i="1" sz="3200"/>
            </a:lvl4pPr>
            <a:lvl5pPr marL="0" indent="91440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2286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4572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6858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9144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228600" algn="ctr">
              <a:spcBef>
                <a:spcPts val="0"/>
              </a:spcBef>
              <a:buSzTx/>
              <a:buNone/>
              <a:defRPr i="1" sz="3200"/>
            </a:lvl2pPr>
            <a:lvl3pPr marL="0" indent="457200" algn="ctr">
              <a:spcBef>
                <a:spcPts val="0"/>
              </a:spcBef>
              <a:buSzTx/>
              <a:buNone/>
              <a:defRPr i="1" sz="3200"/>
            </a:lvl3pPr>
            <a:lvl4pPr marL="0" indent="685800" algn="ctr">
              <a:spcBef>
                <a:spcPts val="0"/>
              </a:spcBef>
              <a:buSzTx/>
              <a:buNone/>
              <a:defRPr i="1" sz="3200"/>
            </a:lvl4pPr>
            <a:lvl5pPr marL="0" indent="91440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228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457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685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9144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11430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1371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1600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1828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jg9ru2HjgB8" TargetMode="External"/><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hanacademy.org/video/making-manuscripts" TargetMode="External"/><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The Big Picture"/>
          <p:cNvSpPr txBox="1"/>
          <p:nvPr>
            <p:ph type="title"/>
          </p:nvPr>
        </p:nvSpPr>
        <p:spPr>
          <a:prstGeom prst="rect">
            <a:avLst/>
          </a:prstGeom>
        </p:spPr>
        <p:txBody>
          <a:bodyPr/>
          <a:lstStyle/>
          <a:p>
            <a:pPr/>
            <a:r>
              <a:t>The Big Picture</a:t>
            </a:r>
          </a:p>
        </p:txBody>
      </p:sp>
      <p:sp>
        <p:nvSpPr>
          <p:cNvPr id="122" name="A Story Worth Sharing"/>
          <p:cNvSpPr txBox="1"/>
          <p:nvPr>
            <p:ph type="body" sz="quarter" idx="1"/>
          </p:nvPr>
        </p:nvSpPr>
        <p:spPr>
          <a:prstGeom prst="rect">
            <a:avLst/>
          </a:prstGeom>
        </p:spPr>
        <p:txBody>
          <a:bodyPr/>
          <a:lstStyle/>
          <a:p>
            <a:pPr/>
            <a:r>
              <a:t>A Story Worth Sharing</a:t>
            </a:r>
          </a:p>
        </p:txBody>
      </p:sp>
      <p:pic>
        <p:nvPicPr>
          <p:cNvPr id="123" name="73F35C48-17E8-4460-83EA-ECDC50FB69C9-L0-001.jpeg" descr="73F35C48-17E8-4460-83EA-ECDC50FB69C9-L0-001.jpeg"/>
          <p:cNvPicPr>
            <a:picLocks noChangeAspect="0"/>
          </p:cNvPicPr>
          <p:nvPr/>
        </p:nvPicPr>
        <p:blipFill>
          <a:blip r:embed="rId2">
            <a:extLst/>
          </a:blip>
          <a:stretch>
            <a:fillRect/>
          </a:stretch>
        </p:blipFill>
        <p:spPr>
          <a:xfrm>
            <a:off x="736600" y="723900"/>
            <a:ext cx="11531601" cy="55753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22"/>
                                        </p:tgtEl>
                                        <p:attrNameLst>
                                          <p:attrName>style.visibility</p:attrName>
                                        </p:attrNameLst>
                                      </p:cBhvr>
                                      <p:to>
                                        <p:strVal val="visible"/>
                                      </p:to>
                                    </p:set>
                                    <p:animEffect filter="fade" transition="in">
                                      <p:cBhvr>
                                        <p:cTn id="7" dur="1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Why Trust the Bible?"/>
          <p:cNvSpPr txBox="1"/>
          <p:nvPr>
            <p:ph type="title"/>
          </p:nvPr>
        </p:nvSpPr>
        <p:spPr>
          <a:prstGeom prst="rect">
            <a:avLst/>
          </a:prstGeom>
        </p:spPr>
        <p:txBody>
          <a:bodyPr/>
          <a:lstStyle/>
          <a:p>
            <a:pPr/>
            <a:r>
              <a:t>Why Trust the Bible?</a:t>
            </a:r>
          </a:p>
        </p:txBody>
      </p:sp>
      <p:graphicFrame>
        <p:nvGraphicFramePr>
          <p:cNvPr id="147" name="Table"/>
          <p:cNvGraphicFramePr/>
          <p:nvPr/>
        </p:nvGraphicFramePr>
        <p:xfrm>
          <a:off x="694266" y="2824914"/>
          <a:ext cx="11622618" cy="5837322"/>
        </p:xfrm>
        <a:graphic xmlns:a="http://schemas.openxmlformats.org/drawingml/2006/main">
          <a:graphicData uri="http://schemas.openxmlformats.org/drawingml/2006/table">
            <a:tbl>
              <a:tblPr firstCol="0" firstRow="1" lastCol="0" lastRow="1" bandCol="0" bandRow="1" rtl="0">
                <a:tableStyleId>{EEE7283C-3CF3-47DC-8721-378D4A62B228}</a:tableStyleId>
              </a:tblPr>
              <a:tblGrid>
                <a:gridCol w="4242232"/>
                <a:gridCol w="4534262"/>
                <a:gridCol w="2839772"/>
              </a:tblGrid>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latin typeface="Avenir Heavy"/>
                          <a:ea typeface="Avenir Heavy"/>
                          <a:cs typeface="Avenir Heavy"/>
                          <a:sym typeface="Avenir Heavy"/>
                        </a:rPr>
                        <a:t>Works (Dates)</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ACAD6A"/>
                    </a:solidFill>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latin typeface="Avenir Heavy"/>
                          <a:ea typeface="Avenir Heavy"/>
                          <a:cs typeface="Avenir Heavy"/>
                          <a:sym typeface="Avenir Heavy"/>
                        </a:rPr>
                        <a:t>Earliest Manuscripts</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ACAD6A"/>
                    </a:solidFill>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latin typeface="Avenir Heavy"/>
                          <a:ea typeface="Avenir Heavy"/>
                          <a:cs typeface="Avenir Heavy"/>
                          <a:sym typeface="Avenir Heavy"/>
                        </a:rPr>
                        <a:t>Number Surviving</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ACAD6A"/>
                    </a:solidFill>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Herodotus (484-425 BC)</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t>1</a:t>
                      </a:r>
                      <a:r>
                        <a:rPr baseline="31999"/>
                        <a:t>st</a:t>
                      </a:r>
                      <a:r>
                        <a:t> century AD (within 500 years)</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75</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Thucydides (460-425 BC)</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t>1</a:t>
                      </a:r>
                      <a:r>
                        <a:rPr baseline="31999"/>
                        <a:t>st</a:t>
                      </a:r>
                      <a:r>
                        <a:t> century AD (500)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20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Livy (59 BC – AD 17)</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t>4</a:t>
                      </a:r>
                      <a:r>
                        <a:rPr baseline="31999"/>
                        <a:t>th</a:t>
                      </a:r>
                      <a:r>
                        <a:t> century AD (400)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27</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Tacitus (AD 56-140)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t>9</a:t>
                      </a:r>
                      <a:r>
                        <a:rPr baseline="31999"/>
                        <a:t>th</a:t>
                      </a:r>
                      <a:r>
                        <a:t> century AD (800)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3</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Suetonius (AD 69-140)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t>9</a:t>
                      </a:r>
                      <a:r>
                        <a:rPr baseline="31999"/>
                        <a:t>th</a:t>
                      </a:r>
                      <a:r>
                        <a:t> century AD (800)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200+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Old Testament (1446-445 BC)</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250 BC – AD 135 (600+)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12,500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a:txBody>
                    <a:bodyPr/>
                    <a:lstStyle/>
                    <a:p>
                      <a:pPr algn="l">
                        <a:lnSpc>
                          <a:spcPct val="120000"/>
                        </a:lnSpc>
                        <a:defRPr sz="2200">
                          <a:solidFill>
                            <a:srgbClr val="000000"/>
                          </a:solidFill>
                          <a:effectLst>
                            <a:outerShdw sx="100000" sy="100000" kx="0" ky="0" algn="b" rotWithShape="0" blurRad="25400" dist="12700" dir="0">
                              <a:srgbClr val="FFFFFF">
                                <a:alpha val="45000"/>
                              </a:srgbClr>
                            </a:outerShdw>
                          </a:effectLst>
                          <a:latin typeface="Avenir Book"/>
                          <a:ea typeface="Avenir Book"/>
                          <a:cs typeface="Avenir Book"/>
                          <a:sym typeface="Avenir Book"/>
                        </a:defRPr>
                      </a:pPr>
                      <a:r>
                        <a:rPr>
                          <a:uFill>
                            <a:solidFill>
                              <a:srgbClr val="000000"/>
                            </a:solidFill>
                          </a:uFill>
                        </a:rPr>
                        <a:t>New Testament (AD 40-100)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AD 100-150 (50)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algn="l">
                        <a:lnSpc>
                          <a:spcPct val="120000"/>
                        </a:lnSpc>
                        <a:defRPr>
                          <a:solidFill>
                            <a:srgbClr val="000000"/>
                          </a:solidFill>
                        </a:defRPr>
                      </a:pPr>
                      <a:r>
                        <a:rPr sz="2200">
                          <a:effectLst>
                            <a:outerShdw sx="100000" sy="100000" kx="0" ky="0" algn="b" rotWithShape="0" blurRad="25400" dist="12700" dir="0">
                              <a:srgbClr val="FFFFFF">
                                <a:alpha val="45000"/>
                              </a:srgbClr>
                            </a:outerShdw>
                          </a:effectLst>
                          <a:latin typeface="Avenir Book"/>
                          <a:ea typeface="Avenir Book"/>
                          <a:cs typeface="Avenir Book"/>
                          <a:sym typeface="Avenir Book"/>
                        </a:rPr>
                        <a:t>20-25,000</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r>
              <a:tr h="647885">
                <a:tc gridSpan="3">
                  <a:txBody>
                    <a:bodyPr/>
                    <a:lstStyle/>
                    <a:p>
                      <a:pPr>
                        <a:defRPr>
                          <a:solidFill>
                            <a:srgbClr val="000000"/>
                          </a:solidFill>
                        </a:defRPr>
                      </a:pPr>
                      <a:r>
                        <a:rPr sz="2200">
                          <a:effectLst>
                            <a:outerShdw sx="100000" sy="100000" kx="0" ky="0" algn="b" rotWithShape="0" blurRad="25400" dist="12700" dir="0">
                              <a:srgbClr val="FFFFFF">
                                <a:alpha val="45000"/>
                              </a:srgbClr>
                            </a:outerShdw>
                          </a:effectLst>
                          <a:latin typeface="Avenir Book Oblique"/>
                          <a:ea typeface="Avenir Book Oblique"/>
                          <a:cs typeface="Avenir Book Oblique"/>
                          <a:sym typeface="Avenir Book Oblique"/>
                        </a:rPr>
                        <a:t>Adapted from The ESV Study Bible</a:t>
                      </a:r>
                    </a:p>
                  </a:txBody>
                  <a:tcPr marL="50800" marR="50800" marT="50800" marB="50800" anchor="ctr" anchorCtr="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blipFill rotWithShape="1">
                      <a:blip r:embed="rId2"/>
                      <a:srcRect l="0" t="0" r="0" b="0"/>
                      <a:tile tx="0" ty="0" sx="100000" sy="100000" flip="none" algn="tl"/>
                    </a:blipFill>
                  </a:tcPr>
                </a:tc>
                <a:tc hMerge="1">
                  <a:tcPr/>
                </a:tc>
                <a:tc hMerge="1">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46"/>
                                        </p:tgtEl>
                                        <p:attrNameLst>
                                          <p:attrName>style.visibility</p:attrName>
                                        </p:attrNameLst>
                                      </p:cBhvr>
                                      <p:to>
                                        <p:strVal val="visible"/>
                                      </p:to>
                                    </p:set>
                                    <p:animEffect filter="fade" transition="in">
                                      <p:cBhvr>
                                        <p:cTn id="7" dur="1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47"/>
                                        </p:tgtEl>
                                        <p:attrNameLst>
                                          <p:attrName>style.visibility</p:attrName>
                                        </p:attrNameLst>
                                      </p:cBhvr>
                                      <p:to>
                                        <p:strVal val="visible"/>
                                      </p:to>
                                    </p:set>
                                    <p:animEffect filter="dissolve" transition="in">
                                      <p:cBhvr>
                                        <p:cTn id="12" dur="1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P build="whole" bldLvl="1" animBg="1" rev="0" advAuto="0" spid="147"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cribes introduced variants for all kinds of reasons. Sometimes it was purely accidental. For example, 1etters that looked similar miqht be switcheb out for each other; one word might be substituted for another won that sounded the same when read; words might skipped; words or letters might be be doubled; even whole sections might be skipped when the same word was used a few lines apart.”…"/>
          <p:cNvSpPr txBox="1"/>
          <p:nvPr>
            <p:ph type="body" idx="14"/>
          </p:nvPr>
        </p:nvSpPr>
        <p:spPr>
          <a:xfrm>
            <a:off x="1257300" y="1521460"/>
            <a:ext cx="10490200" cy="6177280"/>
          </a:xfrm>
          <a:prstGeom prst="rect">
            <a:avLst/>
          </a:prstGeom>
        </p:spPr>
        <p:txBody>
          <a:bodyPr/>
          <a:lstStyle/>
          <a:p>
            <a:pPr/>
            <a:r>
              <a:t>“Scribes introduced variants for all kinds of reasons. Sometimes it was purely accidental. For example, 1etters that looked similar miqht be switcheb out for each other; one word might be substituted for another won that sounded the same when read; words might skipped; words or letters might be be doubled; even whole sections might be skipped when the same word was used a few lines apart.”</a:t>
            </a:r>
          </a:p>
          <a:p>
            <a:pPr>
              <a:lnSpc>
                <a:spcPct val="100000"/>
              </a:lnSpc>
              <a:spcBef>
                <a:spcPts val="0"/>
              </a:spcBef>
              <a:defRPr i="1" sz="2800"/>
            </a:pPr>
            <a:r>
              <a:t>~ Greg Gilbert, Why Trust the Bible?, ch. 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cribes introduced variants for all kinds of reasons. Sometimes it was purely accidental. For example, 1etters that looked similar miqht be switcheb out for each other; one word might be substituted for another won that sounded the same when read; words might — skipped; words or letters might be be doubled; even whole sections might be skipped when the same word was used a few lines apart.”…"/>
          <p:cNvSpPr txBox="1"/>
          <p:nvPr>
            <p:ph type="body" idx="14"/>
          </p:nvPr>
        </p:nvSpPr>
        <p:spPr>
          <a:xfrm>
            <a:off x="1257300" y="1612899"/>
            <a:ext cx="10490200" cy="5994401"/>
          </a:xfrm>
          <a:prstGeom prst="rect">
            <a:avLst/>
          </a:prstGeom>
        </p:spPr>
        <p:txBody>
          <a:bodyPr/>
          <a:lstStyle/>
          <a:p>
            <a:pPr>
              <a:lnSpc>
                <a:spcPct val="150000"/>
              </a:lnSpc>
            </a:pPr>
            <a:r>
              <a:t>“Scribes introduced variants for all kinds of reasons. Sometimes it was purely accidental. For example, </a:t>
            </a:r>
            <a:r>
              <a:rPr u="sng"/>
              <a:t>1etters</a:t>
            </a:r>
            <a:r>
              <a:t> that looked similar </a:t>
            </a:r>
            <a:r>
              <a:rPr u="sng"/>
              <a:t>miqht</a:t>
            </a:r>
            <a:r>
              <a:t> be </a:t>
            </a:r>
            <a:r>
              <a:rPr u="sng"/>
              <a:t>switcheb</a:t>
            </a:r>
            <a:r>
              <a:t> out for each other; one word might be substituted for another </a:t>
            </a:r>
            <a:r>
              <a:rPr u="sng"/>
              <a:t>won</a:t>
            </a:r>
            <a:r>
              <a:t> that sounded the same when read; words might </a:t>
            </a:r>
            <a:r>
              <a:rPr u="sng"/>
              <a:t>—</a:t>
            </a:r>
            <a:r>
              <a:t> </a:t>
            </a:r>
            <a:r>
              <a:rPr u="sng"/>
              <a:t>skipped</a:t>
            </a:r>
            <a:r>
              <a:t>; words or letters might be </a:t>
            </a:r>
            <a:r>
              <a:rPr strike="sngStrike" u="sng"/>
              <a:t>be</a:t>
            </a:r>
            <a:r>
              <a:t> doubled; even whole sections might be </a:t>
            </a:r>
            <a:r>
              <a:rPr u="sng"/>
              <a:t>skipped</a:t>
            </a:r>
            <a:r>
              <a:t> when the same word was used a few lines apart.”</a:t>
            </a:r>
          </a:p>
          <a:p>
            <a:pPr>
              <a:lnSpc>
                <a:spcPct val="100000"/>
              </a:lnSpc>
              <a:spcBef>
                <a:spcPts val="0"/>
              </a:spcBef>
              <a:defRPr i="1" sz="2800"/>
            </a:pPr>
            <a:r>
              <a:t>~ Greg Gilbert, Why Trust the Bible?, ch. 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3" name="“There is more manuscript support for the New Testament than for any other body of ancient literature. … Some variations exist in the spelling of Greek words, in word order, and in similar details. These ordinarily do not show up in translation and do not affect the sense of the text in any way. Other manuscript differences … should not overshadow the overwhelming degree of agreement which exists among the ancient records.”…"/>
          <p:cNvSpPr txBox="1"/>
          <p:nvPr>
            <p:ph type="body" idx="14"/>
          </p:nvPr>
        </p:nvSpPr>
        <p:spPr>
          <a:xfrm>
            <a:off x="1257300" y="1521460"/>
            <a:ext cx="10490200" cy="6177280"/>
          </a:xfrm>
          <a:prstGeom prst="rect">
            <a:avLst/>
          </a:prstGeom>
        </p:spPr>
        <p:txBody>
          <a:bodyPr/>
          <a:lstStyle/>
          <a:p>
            <a:pPr/>
            <a:r>
              <a:t>“There is more manuscript support for the New Testament than for any other body of ancient literature. … Some variations exist in the spelling of Greek words, in word order, and in similar details. These ordinarily do not show up in translation and do not affect the sense of the text in any way. Other manuscript differences … should not overshadow the overwhelming degree of agreement which exists among the ancient records.”</a:t>
            </a:r>
          </a:p>
          <a:p>
            <a:pPr>
              <a:lnSpc>
                <a:spcPct val="100000"/>
              </a:lnSpc>
              <a:spcBef>
                <a:spcPts val="0"/>
              </a:spcBef>
              <a:defRPr i="1" sz="2800"/>
            </a:pPr>
            <a:r>
              <a:t>~ Preface to the New King James Version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5" name="“The ESV is an ‘essentially literal’ translation that seeks as far as possible to capture the precise wording of the original text and the personal style of each Bible writer. … Thus it seeks to be transparent to the original text, letting the reader see as directly as possible the structure and meaning of the original. … Within this framework we have sought to be ‘as literal as possible’ while maintaining clarity of expression and literary excellence.”…"/>
          <p:cNvSpPr txBox="1"/>
          <p:nvPr>
            <p:ph type="body" idx="14"/>
          </p:nvPr>
        </p:nvSpPr>
        <p:spPr>
          <a:xfrm>
            <a:off x="1257300" y="1521460"/>
            <a:ext cx="10490200" cy="6177280"/>
          </a:xfrm>
          <a:prstGeom prst="rect">
            <a:avLst/>
          </a:prstGeom>
        </p:spPr>
        <p:txBody>
          <a:bodyPr/>
          <a:lstStyle/>
          <a:p>
            <a:pPr/>
            <a:r>
              <a:t>“The ESV is an ‘essentially literal’ translation that seeks as far as possible to capture the precise wording of the original text and the personal style of each Bible writer. … Thus it seeks to be transparent to the original text, letting the reader see as directly as possible the structure and meaning of the original. … Within this framework we have sought to be ‘as literal as possible’ while maintaining clarity of expression and literary excellence.”</a:t>
            </a:r>
          </a:p>
          <a:p>
            <a:pPr>
              <a:lnSpc>
                <a:spcPct val="100000"/>
              </a:lnSpc>
              <a:spcBef>
                <a:spcPts val="0"/>
              </a:spcBef>
              <a:defRPr i="1" sz="2800"/>
            </a:pPr>
            <a:r>
              <a:t>~ Preface to the English Standard Version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73F35C48-17E8-4460-83EA-ECDC50FB69C9-L0-001.jpeg" descr="73F35C48-17E8-4460-83EA-ECDC50FB69C9-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58" name="Three Big Questions"/>
          <p:cNvSpPr txBox="1"/>
          <p:nvPr>
            <p:ph type="title"/>
          </p:nvPr>
        </p:nvSpPr>
        <p:spPr>
          <a:prstGeom prst="rect">
            <a:avLst/>
          </a:prstGeom>
        </p:spPr>
        <p:txBody>
          <a:bodyPr/>
          <a:lstStyle/>
          <a:p>
            <a:pPr/>
            <a:r>
              <a:t>Three Big Questions</a:t>
            </a:r>
          </a:p>
        </p:txBody>
      </p:sp>
      <p:sp>
        <p:nvSpPr>
          <p:cNvPr id="159" name="How is God revealing himself?…"/>
          <p:cNvSpPr txBox="1"/>
          <p:nvPr>
            <p:ph type="body" sz="half" idx="1"/>
          </p:nvPr>
        </p:nvSpPr>
        <p:spPr>
          <a:prstGeom prst="rect">
            <a:avLst/>
          </a:prstGeom>
        </p:spPr>
        <p:txBody>
          <a:bodyPr/>
          <a:lstStyle/>
          <a:p>
            <a:pPr marL="445168" indent="-445168">
              <a:spcBef>
                <a:spcPts val="5200"/>
              </a:spcBef>
              <a:buBlip>
                <a:blip r:embed="rId3"/>
              </a:buBlip>
              <a:defRPr sz="3600"/>
            </a:pPr>
            <a:r>
              <a:t>How is God revealing himself?</a:t>
            </a:r>
          </a:p>
          <a:p>
            <a:pPr marL="445168" indent="-445168">
              <a:spcBef>
                <a:spcPts val="5200"/>
              </a:spcBef>
              <a:buBlip>
                <a:blip r:embed="rId3"/>
              </a:buBlip>
              <a:defRPr sz="3600"/>
            </a:pPr>
            <a:r>
              <a:t>How does this make sense of us?</a:t>
            </a:r>
          </a:p>
          <a:p>
            <a:pPr marL="445168" indent="-445168">
              <a:spcBef>
                <a:spcPts val="5200"/>
              </a:spcBef>
              <a:buBlip>
                <a:blip r:embed="rId3"/>
              </a:buBlip>
              <a:defRPr sz="3600"/>
            </a:pPr>
            <a:r>
              <a:t>Where do you stand in this story?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58"/>
                                        </p:tgtEl>
                                        <p:attrNameLst>
                                          <p:attrName>style.visibility</p:attrName>
                                        </p:attrNameLst>
                                      </p:cBhvr>
                                      <p:to>
                                        <p:strVal val="visible"/>
                                      </p:to>
                                    </p:set>
                                    <p:animEffect filter="fade" transition="in">
                                      <p:cBhvr>
                                        <p:cTn id="7" dur="1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9">
                                            <p:bg/>
                                          </p:spTgt>
                                        </p:tgtEl>
                                        <p:attrNameLst>
                                          <p:attrName>style.visibility</p:attrName>
                                        </p:attrNameLst>
                                      </p:cBhvr>
                                      <p:to>
                                        <p:strVal val="visible"/>
                                      </p:to>
                                    </p:set>
                                    <p:animEffect filter="dissolve" transition="in">
                                      <p:cBhvr>
                                        <p:cTn id="12" dur="1500"/>
                                        <p:tgtEl>
                                          <p:spTgt spid="159">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159">
                                            <p:txEl>
                                              <p:pRg st="0" end="0"/>
                                            </p:txEl>
                                          </p:spTgt>
                                        </p:tgtEl>
                                        <p:attrNameLst>
                                          <p:attrName>style.visibility</p:attrName>
                                        </p:attrNameLst>
                                      </p:cBhvr>
                                      <p:to>
                                        <p:strVal val="visible"/>
                                      </p:to>
                                    </p:set>
                                    <p:animEffect filter="dissolve" transition="in">
                                      <p:cBhvr>
                                        <p:cTn id="15" dur="1500"/>
                                        <p:tgtEl>
                                          <p:spTgt spid="1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159">
                                            <p:txEl>
                                              <p:pRg st="1" end="1"/>
                                            </p:txEl>
                                          </p:spTgt>
                                        </p:tgtEl>
                                        <p:attrNameLst>
                                          <p:attrName>style.visibility</p:attrName>
                                        </p:attrNameLst>
                                      </p:cBhvr>
                                      <p:to>
                                        <p:strVal val="visible"/>
                                      </p:to>
                                    </p:set>
                                    <p:animEffect filter="dissolve" transition="in">
                                      <p:cBhvr>
                                        <p:cTn id="20" dur="1500"/>
                                        <p:tgtEl>
                                          <p:spTgt spid="15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159">
                                            <p:txEl>
                                              <p:pRg st="2" end="2"/>
                                            </p:txEl>
                                          </p:spTgt>
                                        </p:tgtEl>
                                        <p:attrNameLst>
                                          <p:attrName>style.visibility</p:attrName>
                                        </p:attrNameLst>
                                      </p:cBhvr>
                                      <p:to>
                                        <p:strVal val="visible"/>
                                      </p:to>
                                    </p:set>
                                    <p:animEffect filter="dissolve" transition="in">
                                      <p:cBhvr>
                                        <p:cTn id="25" dur="1500"/>
                                        <p:tgtEl>
                                          <p:spTgt spid="15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2"/>
      <p:bldP build="whole" bldLvl="1" animBg="1" rev="0" advAuto="0" spid="15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The Big Picture"/>
          <p:cNvSpPr txBox="1"/>
          <p:nvPr>
            <p:ph type="title"/>
          </p:nvPr>
        </p:nvSpPr>
        <p:spPr>
          <a:prstGeom prst="rect">
            <a:avLst/>
          </a:prstGeom>
        </p:spPr>
        <p:txBody>
          <a:bodyPr/>
          <a:lstStyle/>
          <a:p>
            <a:pPr/>
            <a:r>
              <a:t>The Big Picture</a:t>
            </a:r>
          </a:p>
        </p:txBody>
      </p:sp>
      <p:sp>
        <p:nvSpPr>
          <p:cNvPr id="162" name="A Story Worth Sharing"/>
          <p:cNvSpPr txBox="1"/>
          <p:nvPr>
            <p:ph type="body" sz="quarter" idx="1"/>
          </p:nvPr>
        </p:nvSpPr>
        <p:spPr>
          <a:prstGeom prst="rect">
            <a:avLst/>
          </a:prstGeom>
        </p:spPr>
        <p:txBody>
          <a:bodyPr/>
          <a:lstStyle/>
          <a:p>
            <a:pPr/>
            <a:r>
              <a:t>A Story Worth Sharing</a:t>
            </a:r>
          </a:p>
        </p:txBody>
      </p:sp>
      <p:pic>
        <p:nvPicPr>
          <p:cNvPr id="163" name="73F35C48-17E8-4460-83EA-ECDC50FB69C9-L0-001.jpeg" descr="73F35C48-17E8-4460-83EA-ECDC50FB69C9-L0-001.jpeg"/>
          <p:cNvPicPr>
            <a:picLocks noChangeAspect="0"/>
          </p:cNvPicPr>
          <p:nvPr/>
        </p:nvPicPr>
        <p:blipFill>
          <a:blip r:embed="rId2">
            <a:extLst/>
          </a:blip>
          <a:stretch>
            <a:fillRect/>
          </a:stretch>
        </p:blipFill>
        <p:spPr>
          <a:xfrm>
            <a:off x="736600" y="723900"/>
            <a:ext cx="11531601" cy="55753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62"/>
                                        </p:tgtEl>
                                        <p:attrNameLst>
                                          <p:attrName>style.visibility</p:attrName>
                                        </p:attrNameLst>
                                      </p:cBhvr>
                                      <p:to>
                                        <p:strVal val="visible"/>
                                      </p:to>
                                    </p:set>
                                    <p:animEffect filter="fade" transition="in">
                                      <p:cBhvr>
                                        <p:cTn id="7" dur="1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The Christian way of seeing things makes cognitive and existential sense of reality, offering us a powerful, persuasive, and attractive account of ourselves and our universe. Christianity does not simply make sense to us; it also makes sense of us. It positions us in the great narrative of cosmic history and locates us on a mental map of meaning. It offers us another way of seeing things, offers us another way of living, and invites us to share these.”…"/>
          <p:cNvSpPr txBox="1"/>
          <p:nvPr/>
        </p:nvSpPr>
        <p:spPr>
          <a:xfrm>
            <a:off x="1257300" y="1167130"/>
            <a:ext cx="10490200" cy="6885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5000"/>
              </a:lnSpc>
              <a:spcBef>
                <a:spcPts val="2400"/>
              </a:spcBef>
            </a:pPr>
            <a:r>
              <a:t>“The Christian way of seeing things makes cognitive and existential sense of reality, offering us a powerful, persuasive, and attractive account of ourselves and our universe. Christianity does not simply make sense to us; it also makes sense of us. It positions us in the great narrative of cosmic history and locates us on a mental map of meaning. It offers us another way of seeing things, offers us another way of living, and invites us to share these.”</a:t>
            </a:r>
          </a:p>
          <a:p>
            <a:pPr>
              <a:lnSpc>
                <a:spcPct val="100000"/>
              </a:lnSpc>
              <a:defRPr i="1" sz="2800"/>
            </a:pPr>
            <a:r>
              <a:t>~ Alister McGrath, </a:t>
            </a:r>
            <a:r>
              <a:t>Surprised by Meaning, 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Experience the Book"/>
          <p:cNvSpPr txBox="1"/>
          <p:nvPr>
            <p:ph type="title"/>
          </p:nvPr>
        </p:nvSpPr>
        <p:spPr>
          <a:prstGeom prst="rect">
            <a:avLst/>
          </a:prstGeom>
        </p:spPr>
        <p:txBody>
          <a:bodyPr/>
          <a:lstStyle/>
          <a:p>
            <a:pPr/>
            <a:r>
              <a:t>Experience the Book</a:t>
            </a:r>
          </a:p>
        </p:txBody>
      </p:sp>
      <p:sp>
        <p:nvSpPr>
          <p:cNvPr id="128" name="Watch &amp; Discuss"/>
          <p:cNvSpPr txBox="1"/>
          <p:nvPr>
            <p:ph type="body" sz="quarter" idx="1"/>
          </p:nvPr>
        </p:nvSpPr>
        <p:spPr>
          <a:prstGeom prst="rect">
            <a:avLst/>
          </a:prstGeom>
        </p:spPr>
        <p:txBody>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Watch &amp; Discuss</a:t>
            </a:r>
          </a:p>
        </p:txBody>
      </p:sp>
      <p:pic>
        <p:nvPicPr>
          <p:cNvPr id="129" name="51750A6A-38A4-4813-BB68-96A9AC217B3C-L0-001.jpeg" descr="51750A6A-38A4-4813-BB68-96A9AC217B3C-L0-001.jpeg"/>
          <p:cNvPicPr>
            <a:picLocks noChangeAspect="0"/>
          </p:cNvPicPr>
          <p:nvPr/>
        </p:nvPicPr>
        <p:blipFill>
          <a:blip r:embed="rId3">
            <a:extLst/>
          </a:blip>
          <a:stretch>
            <a:fillRect/>
          </a:stretch>
        </p:blipFill>
        <p:spPr>
          <a:xfrm>
            <a:off x="736600" y="723900"/>
            <a:ext cx="11531601" cy="5575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75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27"/>
                                        </p:tgtEl>
                                        <p:attrNameLst>
                                          <p:attrName>style.visibility</p:attrName>
                                        </p:attrNameLst>
                                      </p:cBhvr>
                                      <p:to>
                                        <p:strVal val="visible"/>
                                      </p:to>
                                    </p:set>
                                    <p:animEffect filter="fade" transition="in">
                                      <p:cBhvr>
                                        <p:cTn id="7" dur="1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 grpId="1"/>
    </p:bldLst>
  </p:timing>
</p:sld>
</file>

<file path=ppt/slides/slide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31" name="“How the Bible has come down to us is a story of adventure and devotion. It is a story of toil and faith by those who, sometimes at great cost, passed down from generation to generation the message of salvation. The Bible did not just happen nor has it been preserved through the years by mere chance. Living in a day when books are written and printed by the thousands, we are apt to overlook the fascinating drama that lies behind our Bible.”…"/>
          <p:cNvSpPr txBox="1"/>
          <p:nvPr>
            <p:ph type="body" idx="14"/>
          </p:nvPr>
        </p:nvSpPr>
        <p:spPr>
          <a:xfrm>
            <a:off x="1257300" y="1167130"/>
            <a:ext cx="10490200" cy="6885940"/>
          </a:xfrm>
          <a:prstGeom prst="rect">
            <a:avLst/>
          </a:prstGeom>
        </p:spPr>
        <p:txBody>
          <a:bodyPr/>
          <a:lstStyle/>
          <a:p>
            <a:pPr/>
            <a:r>
              <a:t>“How the Bible has come down to us is a story of adventure and devotion. It is a story of toil and faith by those who, sometimes at great cost, passed down from generation to generation the message of salvation. The Bible did not just happen nor has it been preserved through the years by mere chance. Living in a day when books are written and printed by the thousands, we are apt to overlook the fascinating drama that lies behind our Bible.”</a:t>
            </a:r>
          </a:p>
          <a:p>
            <a:pPr>
              <a:lnSpc>
                <a:spcPct val="100000"/>
              </a:lnSpc>
              <a:spcBef>
                <a:spcPts val="0"/>
              </a:spcBef>
              <a:defRPr i="1" sz="2800"/>
            </a:pPr>
            <a:r>
              <a:t>~ Neil Lightfoot, How We Got the Bible, ch. 1</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Biblical Testimony"/>
          <p:cNvSpPr txBox="1"/>
          <p:nvPr>
            <p:ph type="title"/>
          </p:nvPr>
        </p:nvSpPr>
        <p:spPr>
          <a:prstGeom prst="rect">
            <a:avLst/>
          </a:prstGeom>
        </p:spPr>
        <p:txBody>
          <a:bodyPr/>
          <a:lstStyle/>
          <a:p>
            <a:pPr/>
            <a:r>
              <a:t>Biblical Testimony</a:t>
            </a:r>
          </a:p>
        </p:txBody>
      </p:sp>
      <p:sp>
        <p:nvSpPr>
          <p:cNvPr id="134" name="Prophetic Penmen (Exo 17:14; Jos 24:26; Jer 36:4)…"/>
          <p:cNvSpPr txBox="1"/>
          <p:nvPr>
            <p:ph type="body" idx="1"/>
          </p:nvPr>
        </p:nvSpPr>
        <p:spPr>
          <a:prstGeom prst="rect">
            <a:avLst/>
          </a:prstGeom>
        </p:spPr>
        <p:txBody>
          <a:bodyPr lIns="63500" tIns="63500" rIns="63500" bIns="63500"/>
          <a:lstStyle/>
          <a:p>
            <a:pPr>
              <a:buBlip>
                <a:blip r:embed="rId2"/>
              </a:buBlip>
            </a:pPr>
            <a:r>
              <a:t>Prophetic Penmen (Exo 17:14; Jos 24:26; Jer 36:4)</a:t>
            </a:r>
          </a:p>
          <a:p>
            <a:pPr>
              <a:buBlip>
                <a:blip r:embed="rId2"/>
              </a:buBlip>
            </a:pPr>
            <a:r>
              <a:t>Careful Copyists (Deu 4:2; 17:18ff; Pro 30:5f)</a:t>
            </a:r>
          </a:p>
          <a:p>
            <a:pPr>
              <a:buBlip>
                <a:blip r:embed="rId2"/>
              </a:buBlip>
            </a:pPr>
            <a:r>
              <a:t>Public Presentations (Deu 31:9ff; Luke 4:16ff)</a:t>
            </a:r>
          </a:p>
          <a:p>
            <a:pPr>
              <a:buBlip>
                <a:blip r:embed="rId2"/>
              </a:buBlip>
            </a:pPr>
            <a:r>
              <a:t>Apostolic Approval (1Pe 1:10ff; 2Pe 1:19ff)</a:t>
            </a:r>
          </a:p>
          <a:p>
            <a:pPr>
              <a:buBlip>
                <a:blip r:embed="rId2"/>
              </a:buBlip>
            </a:pPr>
            <a:r>
              <a:t>Apostolic Authority (2Pe 3:15f; Col 4:16)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33"/>
                                        </p:tgtEl>
                                        <p:attrNameLst>
                                          <p:attrName>style.visibility</p:attrName>
                                        </p:attrNameLst>
                                      </p:cBhvr>
                                      <p:to>
                                        <p:strVal val="visible"/>
                                      </p:to>
                                    </p:set>
                                    <p:animEffect filter="fade" transition="in">
                                      <p:cBhvr>
                                        <p:cTn id="7" dur="1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34">
                                            <p:bg/>
                                          </p:spTgt>
                                        </p:tgtEl>
                                        <p:attrNameLst>
                                          <p:attrName>style.visibility</p:attrName>
                                        </p:attrNameLst>
                                      </p:cBhvr>
                                      <p:to>
                                        <p:strVal val="visible"/>
                                      </p:to>
                                    </p:set>
                                    <p:animEffect filter="dissolve" transition="in">
                                      <p:cBhvr>
                                        <p:cTn id="12" dur="1500"/>
                                        <p:tgtEl>
                                          <p:spTgt spid="134">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134">
                                            <p:txEl>
                                              <p:pRg st="0" end="0"/>
                                            </p:txEl>
                                          </p:spTgt>
                                        </p:tgtEl>
                                        <p:attrNameLst>
                                          <p:attrName>style.visibility</p:attrName>
                                        </p:attrNameLst>
                                      </p:cBhvr>
                                      <p:to>
                                        <p:strVal val="visible"/>
                                      </p:to>
                                    </p:set>
                                    <p:animEffect filter="dissolve" transition="in">
                                      <p:cBhvr>
                                        <p:cTn id="15" dur="1500"/>
                                        <p:tgtEl>
                                          <p:spTgt spid="1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134">
                                            <p:txEl>
                                              <p:pRg st="1" end="1"/>
                                            </p:txEl>
                                          </p:spTgt>
                                        </p:tgtEl>
                                        <p:attrNameLst>
                                          <p:attrName>style.visibility</p:attrName>
                                        </p:attrNameLst>
                                      </p:cBhvr>
                                      <p:to>
                                        <p:strVal val="visible"/>
                                      </p:to>
                                    </p:set>
                                    <p:animEffect filter="dissolve" transition="in">
                                      <p:cBhvr>
                                        <p:cTn id="20" dur="1500"/>
                                        <p:tgtEl>
                                          <p:spTgt spid="13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134">
                                            <p:txEl>
                                              <p:pRg st="2" end="2"/>
                                            </p:txEl>
                                          </p:spTgt>
                                        </p:tgtEl>
                                        <p:attrNameLst>
                                          <p:attrName>style.visibility</p:attrName>
                                        </p:attrNameLst>
                                      </p:cBhvr>
                                      <p:to>
                                        <p:strVal val="visible"/>
                                      </p:to>
                                    </p:set>
                                    <p:animEffect filter="dissolve" transition="in">
                                      <p:cBhvr>
                                        <p:cTn id="25" dur="1500"/>
                                        <p:tgtEl>
                                          <p:spTgt spid="13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2" fill="hold">
                                  <p:stCondLst>
                                    <p:cond delay="0"/>
                                  </p:stCondLst>
                                  <p:iterate type="el" backwards="0">
                                    <p:tmAbs val="0"/>
                                  </p:iterate>
                                  <p:childTnLst>
                                    <p:set>
                                      <p:cBhvr>
                                        <p:cTn id="29" fill="hold"/>
                                        <p:tgtEl>
                                          <p:spTgt spid="134">
                                            <p:txEl>
                                              <p:pRg st="3" end="3"/>
                                            </p:txEl>
                                          </p:spTgt>
                                        </p:tgtEl>
                                        <p:attrNameLst>
                                          <p:attrName>style.visibility</p:attrName>
                                        </p:attrNameLst>
                                      </p:cBhvr>
                                      <p:to>
                                        <p:strVal val="visible"/>
                                      </p:to>
                                    </p:set>
                                    <p:animEffect filter="dissolve" transition="in">
                                      <p:cBhvr>
                                        <p:cTn id="30" dur="1500"/>
                                        <p:tgtEl>
                                          <p:spTgt spid="13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2" fill="hold">
                                  <p:stCondLst>
                                    <p:cond delay="0"/>
                                  </p:stCondLst>
                                  <p:iterate type="el" backwards="0">
                                    <p:tmAbs val="0"/>
                                  </p:iterate>
                                  <p:childTnLst>
                                    <p:set>
                                      <p:cBhvr>
                                        <p:cTn id="34" fill="hold"/>
                                        <p:tgtEl>
                                          <p:spTgt spid="134">
                                            <p:txEl>
                                              <p:pRg st="4" end="4"/>
                                            </p:txEl>
                                          </p:spTgt>
                                        </p:tgtEl>
                                        <p:attrNameLst>
                                          <p:attrName>style.visibility</p:attrName>
                                        </p:attrNameLst>
                                      </p:cBhvr>
                                      <p:to>
                                        <p:strVal val="visible"/>
                                      </p:to>
                                    </p:set>
                                    <p:animEffect filter="dissolve" transition="in">
                                      <p:cBhvr>
                                        <p:cTn id="35" dur="1500"/>
                                        <p:tgtEl>
                                          <p:spTgt spid="13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P build="p" bldLvl="5" animBg="1" rev="0" advAuto="0" spid="134"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Now to him who is able to strengthen you according to my gospel and the preaching of Jesus Christ, according to the revelation of the mystery that was kept secret for long ages but has now been disclosed and through the prophetic writings has been made known to all nations, according to the command of the eternal God, to bring about the obedience of faith—to the only wise God be glory forevermore through Jesus Christ! Amen.”…"/>
          <p:cNvSpPr txBox="1"/>
          <p:nvPr>
            <p:ph type="body" idx="14"/>
          </p:nvPr>
        </p:nvSpPr>
        <p:spPr>
          <a:xfrm>
            <a:off x="1257300" y="1521460"/>
            <a:ext cx="10490200" cy="6177280"/>
          </a:xfrm>
          <a:prstGeom prst="rect">
            <a:avLst/>
          </a:prstGeom>
        </p:spPr>
        <p:txBody>
          <a:bodyPr/>
          <a:lstStyle/>
          <a:p>
            <a:pPr/>
            <a:r>
              <a:t>“Now to him who is able to strengthen you according to my gospel and the preaching of Jesus Christ, according to the revelation of the mystery that was kept secret for long ages but has now been disclosed and through the prophetic writings has been made known to all nations, according to the command of the eternal God, to bring about the obedience of faith—to the only wise God be glory forevermore through Jesus Christ! Amen.”</a:t>
            </a:r>
          </a:p>
          <a:p>
            <a:pPr>
              <a:lnSpc>
                <a:spcPct val="100000"/>
              </a:lnSpc>
              <a:spcBef>
                <a:spcPts val="0"/>
              </a:spcBef>
              <a:defRPr i="1" sz="2800"/>
            </a:pPr>
            <a:r>
              <a:t>~ Romans 16:25-27 ESV</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38" name="Making Manuscripts"/>
          <p:cNvSpPr txBox="1"/>
          <p:nvPr>
            <p:ph type="title"/>
          </p:nvPr>
        </p:nvSpPr>
        <p:spPr>
          <a:prstGeom prst="rect">
            <a:avLst/>
          </a:prstGeom>
        </p:spPr>
        <p:txBody>
          <a:bodyPr/>
          <a:lstStyle/>
          <a:p>
            <a:pPr/>
            <a:r>
              <a:t>Making Manuscripts</a:t>
            </a:r>
          </a:p>
        </p:txBody>
      </p:sp>
      <p:sp>
        <p:nvSpPr>
          <p:cNvPr id="139" name="Watch &amp; Discuss"/>
          <p:cNvSpPr txBox="1"/>
          <p:nvPr>
            <p:ph type="body" sz="quarter" idx="1"/>
          </p:nvPr>
        </p:nvSpPr>
        <p:spPr>
          <a:prstGeom prst="rect">
            <a:avLst/>
          </a:prstGeom>
        </p:spPr>
        <p:txBody>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Watch &amp; Discuss</a:t>
            </a:r>
          </a:p>
        </p:txBody>
      </p:sp>
      <p:pic>
        <p:nvPicPr>
          <p:cNvPr id="140" name="Image" descr="Image"/>
          <p:cNvPicPr>
            <a:picLocks noChangeAspect="0"/>
          </p:cNvPicPr>
          <p:nvPr/>
        </p:nvPicPr>
        <p:blipFill>
          <a:blip r:embed="rId3">
            <a:extLst/>
          </a:blip>
          <a:stretch>
            <a:fillRect/>
          </a:stretch>
        </p:blipFill>
        <p:spPr>
          <a:xfrm>
            <a:off x="736600" y="723900"/>
            <a:ext cx="11531601" cy="55753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38"/>
                                        </p:tgtEl>
                                        <p:attrNameLst>
                                          <p:attrName>style.visibility</p:attrName>
                                        </p:attrNameLst>
                                      </p:cBhvr>
                                      <p:to>
                                        <p:strVal val="visible"/>
                                      </p:to>
                                    </p:set>
                                    <p:animEffect filter="fade" transition="in">
                                      <p:cBhvr>
                                        <p:cTn id="7" dur="1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42" name="“The Hebrew Bible has come down to us through the scrupulous care of ancient scribes who copied the original text in successive generations. By the sixth century A.D. the scribes were succeeded by a group known as the Masoretes, who continued to preserve the sacred Scriptures … in a form known as the Masoretic Text. … Through subsequent editions, the ben Asher text became in the twelfth century the only recognized form of the Hebrew Scriptures.”…"/>
          <p:cNvSpPr txBox="1"/>
          <p:nvPr>
            <p:ph type="body" idx="14"/>
          </p:nvPr>
        </p:nvSpPr>
        <p:spPr>
          <a:xfrm>
            <a:off x="1257300" y="1167130"/>
            <a:ext cx="10490200" cy="6885940"/>
          </a:xfrm>
          <a:prstGeom prst="rect">
            <a:avLst/>
          </a:prstGeom>
        </p:spPr>
        <p:txBody>
          <a:bodyPr/>
          <a:lstStyle/>
          <a:p>
            <a:pPr/>
            <a:r>
              <a:t>“The Hebrew Bible has come down to us through the scrupulous care of ancient scribes who copied the original text in successive generations. By the sixth century A.D. the scribes were succeeded by a group known as the Masoretes, who continued to preserve the sacred Scriptures … in a form known as the Masoretic Text. … Through subsequent editions, the ben Asher text became in the twelfth century the only recognized form of the Hebrew Scriptures.”</a:t>
            </a:r>
          </a:p>
          <a:p>
            <a:pPr>
              <a:lnSpc>
                <a:spcPct val="100000"/>
              </a:lnSpc>
              <a:spcBef>
                <a:spcPts val="0"/>
              </a:spcBef>
              <a:defRPr i="1" sz="2800"/>
            </a:pPr>
            <a:r>
              <a:t>~ Preface to the New King James Version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44" name="“The currently renewed respect … for the Masoretic text is reflected in the ESV’s attempt, wherever possible, to translate difficult Hebrew passages as they stand…. In exceptional, difficult cases, the Dead Sea Scrolls, the Septuagint, the Samaritan Pentateuch, the Syriac Peshitta, the Latin Vulgate, and other sources were consulted to shed possible light on the text, or … to support a divergence.”…"/>
          <p:cNvSpPr txBox="1"/>
          <p:nvPr>
            <p:ph type="body" idx="14"/>
          </p:nvPr>
        </p:nvSpPr>
        <p:spPr>
          <a:xfrm>
            <a:off x="1257300" y="1521460"/>
            <a:ext cx="10490200" cy="6177280"/>
          </a:xfrm>
          <a:prstGeom prst="rect">
            <a:avLst/>
          </a:prstGeom>
        </p:spPr>
        <p:txBody>
          <a:bodyPr/>
          <a:lstStyle/>
          <a:p>
            <a:pPr/>
            <a:r>
              <a:t>“The currently renewed respect … for the Masoretic text is reflected in the ESV’s attempt, wherever possible, to translate difficult Hebrew passages as they stand…. In exceptional, difficult cases, the Dead Sea Scrolls, the Septuagint, the Samaritan Pentateuch, the Syriac Peshitta, the Latin Vulgate, and other sources were consulted to shed possible light on the text, or … to support a divergence.”</a:t>
            </a:r>
          </a:p>
          <a:p>
            <a:pPr>
              <a:lnSpc>
                <a:spcPct val="100000"/>
              </a:lnSpc>
              <a:spcBef>
                <a:spcPts val="0"/>
              </a:spcBef>
              <a:defRPr i="1" sz="2800"/>
            </a:pPr>
            <a:r>
              <a:t>~ Preface to the English Standard Version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