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228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457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685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9144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11430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1371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1600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1828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FontTx/>
              <a:buNone/>
              <a:defRPr i="1" sz="3200"/>
            </a:lvl1pPr>
            <a:lvl2pPr marL="0" indent="228600" algn="ctr">
              <a:spcBef>
                <a:spcPts val="0"/>
              </a:spcBef>
              <a:buSzTx/>
              <a:buFontTx/>
              <a:buNone/>
              <a:defRPr i="1" sz="3200"/>
            </a:lvl2pPr>
            <a:lvl3pPr marL="0" indent="457200" algn="ctr">
              <a:spcBef>
                <a:spcPts val="0"/>
              </a:spcBef>
              <a:buSzTx/>
              <a:buFontTx/>
              <a:buNone/>
              <a:defRPr i="1" sz="3200"/>
            </a:lvl3pPr>
            <a:lvl4pPr marL="0" indent="685800" algn="ctr">
              <a:spcBef>
                <a:spcPts val="0"/>
              </a:spcBef>
              <a:buSzTx/>
              <a:buFontTx/>
              <a:buNone/>
              <a:defRPr i="1" sz="3200"/>
            </a:lvl4pPr>
            <a:lvl5pPr marL="0" indent="914400" algn="ctr">
              <a:spcBef>
                <a:spcPts val="0"/>
              </a:spcBef>
              <a:buSzTx/>
              <a:buFont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Font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Font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FontTx/>
              <a:buNone/>
              <a:defRPr i="1" sz="2800"/>
            </a:lvl1pPr>
          </a:lstStyle>
          <a:p>
            <a:pPr/>
            <a:r>
              <a:t>-Johnny Appleseed</a:t>
            </a:r>
          </a:p>
        </p:txBody>
      </p:sp>
      <p:sp>
        <p:nvSpPr>
          <p:cNvPr id="120"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FontTx/>
              <a:buNone/>
              <a:defRPr sz="3200"/>
            </a:lvl1pPr>
          </a:lstStyle>
          <a:p>
            <a:pPr/>
            <a:r>
              <a:t>“Type a quote here.”</a:t>
            </a:r>
          </a:p>
        </p:txBody>
      </p:sp>
      <p:sp>
        <p:nvSpPr>
          <p:cNvPr id="121"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2286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4572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6858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914400" algn="ctr">
              <a:spcBef>
                <a:spcPts val="0"/>
              </a:spcBef>
              <a:buSzTx/>
              <a:buFontTx/>
              <a:buNone/>
              <a:defRPr i="1" sz="4300">
                <a:solidFill>
                  <a:schemeClr val="accent3">
                    <a:hueOff val="288579"/>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FontTx/>
              <a:buNone/>
              <a:defRPr i="1" sz="3200"/>
            </a:lvl1pPr>
            <a:lvl2pPr marL="0" indent="228600" algn="ctr">
              <a:spcBef>
                <a:spcPts val="0"/>
              </a:spcBef>
              <a:buSzTx/>
              <a:buFontTx/>
              <a:buNone/>
              <a:defRPr i="1" sz="3200"/>
            </a:lvl2pPr>
            <a:lvl3pPr marL="0" indent="457200" algn="ctr">
              <a:spcBef>
                <a:spcPts val="0"/>
              </a:spcBef>
              <a:buSzTx/>
              <a:buFontTx/>
              <a:buNone/>
              <a:defRPr i="1" sz="3200"/>
            </a:lvl3pPr>
            <a:lvl4pPr marL="0" indent="685800" algn="ctr">
              <a:spcBef>
                <a:spcPts val="0"/>
              </a:spcBef>
              <a:buSzTx/>
              <a:buFontTx/>
              <a:buNone/>
              <a:defRPr i="1" sz="3200"/>
            </a:lvl4pPr>
            <a:lvl5pPr marL="0" indent="914400" algn="ctr">
              <a:spcBef>
                <a:spcPts val="0"/>
              </a:spcBef>
              <a:buSzTx/>
              <a:buFont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half" idx="13"/>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quarter" idx="15"/>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normAutofit fontScale="100000" lnSpcReduction="0"/>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228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457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685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9144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11430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1371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1600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1828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 typeface="Zapf Dingbats"/>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biologos.org/resources/audio-visual/how-did-god-create-the-ingredients-for-life"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3EB78703-DE94-4CA1-8DB1-FFC55B7C8698-L0-001.jpeg" descr="3EB78703-DE94-4CA1-8DB1-FFC55B7C8698-L0-001.jpeg"/>
          <p:cNvPicPr>
            <a:picLocks noChangeAspect="0"/>
          </p:cNvPicPr>
          <p:nvPr>
            <p:ph type="pic" idx="14"/>
          </p:nvPr>
        </p:nvPicPr>
        <p:blipFill>
          <a:blip r:embed="rId2">
            <a:extLst/>
          </a:blip>
          <a:stretch>
            <a:fillRect/>
          </a:stretch>
        </p:blipFill>
        <p:spPr>
          <a:xfrm>
            <a:off x="736600" y="723900"/>
            <a:ext cx="11531601" cy="5575300"/>
          </a:xfrm>
          <a:prstGeom prst="rect">
            <a:avLst/>
          </a:prstGeom>
        </p:spPr>
      </p:pic>
      <p:sp>
        <p:nvSpPr>
          <p:cNvPr id="131" name="The Big Picture"/>
          <p:cNvSpPr txBox="1"/>
          <p:nvPr>
            <p:ph type="title"/>
          </p:nvPr>
        </p:nvSpPr>
        <p:spPr>
          <a:prstGeom prst="rect">
            <a:avLst/>
          </a:prstGeom>
        </p:spPr>
        <p:txBody>
          <a:bodyPr/>
          <a:lstStyle/>
          <a:p>
            <a:pPr/>
            <a:r>
              <a:t>The Big Picture</a:t>
            </a:r>
          </a:p>
        </p:txBody>
      </p:sp>
      <p:sp>
        <p:nvSpPr>
          <p:cNvPr id="132" name="In the Beginning"/>
          <p:cNvSpPr txBox="1"/>
          <p:nvPr>
            <p:ph type="body" sz="quarter" idx="1"/>
          </p:nvPr>
        </p:nvSpPr>
        <p:spPr>
          <a:prstGeom prst="rect">
            <a:avLst/>
          </a:prstGeom>
        </p:spPr>
        <p:txBody>
          <a:bodyPr/>
          <a:lstStyle/>
          <a:p>
            <a:pPr/>
            <a:r>
              <a:t>In the Beginning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lt" backwards="0">
                                    <p:tmAbs val="0"/>
                                  </p:iterate>
                                  <p:childTnLst>
                                    <p:set>
                                      <p:cBhvr>
                                        <p:cTn id="6" fill="hold"/>
                                        <p:tgtEl>
                                          <p:spTgt spid="132"/>
                                        </p:tgtEl>
                                        <p:attrNameLst>
                                          <p:attrName>style.visibility</p:attrName>
                                        </p:attrNameLst>
                                      </p:cBhvr>
                                      <p:to>
                                        <p:strVal val="visible"/>
                                      </p:to>
                                    </p:set>
                                    <p:animEffect filter="fade" transition="in">
                                      <p:cBhvr>
                                        <p:cTn id="7" dur="1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Lst>
  </p:timing>
</p:sld>
</file>

<file path=ppt/slides/slide10.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61" name="BD4F39C2-E647-4649-8CD1-943079E78EC9-L0-001.jpeg" descr="BD4F39C2-E647-4649-8CD1-943079E78EC9-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162" name="Lambda (Λ)"/>
          <p:cNvSpPr txBox="1"/>
          <p:nvPr>
            <p:ph type="title"/>
          </p:nvPr>
        </p:nvSpPr>
        <p:spPr>
          <a:prstGeom prst="rect">
            <a:avLst/>
          </a:prstGeom>
        </p:spPr>
        <p:txBody>
          <a:bodyPr/>
          <a:lstStyle/>
          <a:p>
            <a:pPr/>
            <a:r>
              <a:t>Lambda (Λ)</a:t>
            </a:r>
          </a:p>
        </p:txBody>
      </p:sp>
      <p:sp>
        <p:nvSpPr>
          <p:cNvPr id="163" name="Cosmic repulsion (expansion)…"/>
          <p:cNvSpPr txBox="1"/>
          <p:nvPr>
            <p:ph type="body" sz="half" idx="1"/>
          </p:nvPr>
        </p:nvSpPr>
        <p:spPr>
          <a:prstGeom prst="rect">
            <a:avLst/>
          </a:prstGeom>
        </p:spPr>
        <p:txBody>
          <a:bodyPr/>
          <a:lstStyle/>
          <a:p>
            <a:pPr marL="373888" indent="-373888" defTabSz="537463">
              <a:spcBef>
                <a:spcPts val="3300"/>
              </a:spcBef>
              <a:buBlip>
                <a:blip r:embed="rId3"/>
              </a:buBlip>
              <a:defRPr sz="2944">
                <a:effectLst>
                  <a:outerShdw sx="100000" sy="100000" kx="0" ky="0" algn="b" rotWithShape="0" blurRad="23368" dist="11684" dir="0">
                    <a:srgbClr val="FFFFFF">
                      <a:alpha val="45000"/>
                    </a:srgbClr>
                  </a:outerShdw>
                </a:effectLst>
              </a:defRPr>
            </a:pPr>
            <a:r>
              <a:t>Cosmic repulsion (expansion)</a:t>
            </a:r>
          </a:p>
          <a:p>
            <a:pPr marL="373888" indent="-373888" defTabSz="537463">
              <a:spcBef>
                <a:spcPts val="3300"/>
              </a:spcBef>
              <a:buBlip>
                <a:blip r:embed="rId3"/>
              </a:buBlip>
              <a:defRPr sz="2944">
                <a:effectLst>
                  <a:outerShdw sx="100000" sy="100000" kx="0" ky="0" algn="b" rotWithShape="0" blurRad="23368" dist="11684" dir="0">
                    <a:srgbClr val="FFFFFF">
                      <a:alpha val="45000"/>
                    </a:srgbClr>
                  </a:outerShdw>
                </a:effectLst>
              </a:defRPr>
            </a:pPr>
            <a:r>
              <a:rPr b="1"/>
              <a:t>Value</a:t>
            </a:r>
            <a:r>
              <a:t>: 10</a:t>
            </a:r>
            <a:r>
              <a:rPr baseline="31999"/>
              <a:t>-120</a:t>
            </a:r>
            <a:r>
              <a:t> (w/in 1 part in 10</a:t>
            </a:r>
            <a:r>
              <a:rPr baseline="31999"/>
              <a:t>100</a:t>
            </a:r>
            <a:r>
              <a:t>)</a:t>
            </a:r>
          </a:p>
          <a:p>
            <a:pPr marL="373888" indent="-373888" defTabSz="537463">
              <a:spcBef>
                <a:spcPts val="3300"/>
              </a:spcBef>
              <a:buBlip>
                <a:blip r:embed="rId3"/>
              </a:buBlip>
              <a:defRPr sz="2944">
                <a:effectLst>
                  <a:outerShdw sx="100000" sy="100000" kx="0" ky="0" algn="b" rotWithShape="0" blurRad="23368" dist="11684" dir="0">
                    <a:srgbClr val="FFFFFF">
                      <a:alpha val="45000"/>
                    </a:srgbClr>
                  </a:outerShdw>
                </a:effectLst>
              </a:defRPr>
            </a:pPr>
            <a:r>
              <a:t>Einstein’s “greatest blunder”; “dark energy,” antigravity</a:t>
            </a:r>
          </a:p>
          <a:p>
            <a:pPr marL="373888" indent="-373888" defTabSz="537463">
              <a:spcBef>
                <a:spcPts val="3300"/>
              </a:spcBef>
              <a:buBlip>
                <a:blip r:embed="rId3"/>
              </a:buBlip>
              <a:defRPr sz="2944">
                <a:effectLst>
                  <a:outerShdw sx="100000" sy="100000" kx="0" ky="0" algn="b" rotWithShape="0" blurRad="23368" dist="11684" dir="0">
                    <a:srgbClr val="FFFFFF">
                      <a:alpha val="45000"/>
                    </a:srgbClr>
                  </a:outerShdw>
                </a:effectLst>
              </a:defRPr>
            </a:pPr>
            <a:r>
              <a:rPr b="1"/>
              <a:t>Too high</a:t>
            </a:r>
            <a:r>
              <a:t>: stars &amp; planets don’t form</a:t>
            </a:r>
          </a:p>
          <a:p>
            <a:pPr marL="373888" indent="-373888" defTabSz="537463">
              <a:spcBef>
                <a:spcPts val="3300"/>
              </a:spcBef>
              <a:buBlip>
                <a:blip r:embed="rId3"/>
              </a:buBlip>
              <a:defRPr sz="2944">
                <a:effectLst>
                  <a:outerShdw sx="100000" sy="100000" kx="0" ky="0" algn="b" rotWithShape="0" blurRad="23368" dist="11684" dir="0">
                    <a:srgbClr val="FFFFFF">
                      <a:alpha val="45000"/>
                    </a:srgbClr>
                  </a:outerShdw>
                </a:effectLst>
              </a:defRPr>
            </a:pPr>
            <a:r>
              <a:rPr b="1"/>
              <a:t>Too low</a:t>
            </a:r>
            <a:r>
              <a:t>: universe collapses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62"/>
                                        </p:tgtEl>
                                        <p:attrNameLst>
                                          <p:attrName>style.visibility</p:attrName>
                                        </p:attrNameLst>
                                      </p:cBhvr>
                                      <p:to>
                                        <p:strVal val="visible"/>
                                      </p:to>
                                    </p:set>
                                    <p:animEffect filter="fade" transition="in">
                                      <p:cBhvr>
                                        <p:cTn id="7" dur="1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1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65" name="9FCF8394-CA63-40C6-B12F-B6D60605F520-L0-001.jpeg" descr="9FCF8394-CA63-40C6-B12F-B6D60605F520-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166" name="The number Q"/>
          <p:cNvSpPr txBox="1"/>
          <p:nvPr>
            <p:ph type="title"/>
          </p:nvPr>
        </p:nvSpPr>
        <p:spPr>
          <a:prstGeom prst="rect">
            <a:avLst/>
          </a:prstGeom>
        </p:spPr>
        <p:txBody>
          <a:bodyPr/>
          <a:lstStyle/>
          <a:p>
            <a:pPr/>
            <a:r>
              <a:t>The number </a:t>
            </a:r>
            <a:r>
              <a:rPr i="1"/>
              <a:t>Q</a:t>
            </a:r>
          </a:p>
        </p:txBody>
      </p:sp>
      <p:sp>
        <p:nvSpPr>
          <p:cNvPr id="167" name="Ratio of gravitational binding force to rest-mass energy…"/>
          <p:cNvSpPr txBox="1"/>
          <p:nvPr>
            <p:ph type="body" sz="half" idx="1"/>
          </p:nvPr>
        </p:nvSpPr>
        <p:spPr>
          <a:prstGeom prst="rect">
            <a:avLst/>
          </a:prstGeom>
        </p:spPr>
        <p:txBody>
          <a:bodyPr/>
          <a:lstStyle/>
          <a:p>
            <a:pPr marL="337311" indent="-337311" defTabSz="484886">
              <a:spcBef>
                <a:spcPts val="2900"/>
              </a:spcBef>
              <a:buBlip>
                <a:blip r:embed="rId3"/>
              </a:buBlip>
              <a:defRPr sz="2656">
                <a:effectLst>
                  <a:outerShdw sx="100000" sy="100000" kx="0" ky="0" algn="b" rotWithShape="0" blurRad="21082" dist="10541" dir="0">
                    <a:srgbClr val="FFFFFF">
                      <a:alpha val="45000"/>
                    </a:srgbClr>
                  </a:outerShdw>
                </a:effectLst>
              </a:defRPr>
            </a:pPr>
            <a:r>
              <a:t>Ratio of gravitational binding force to rest-mass energy</a:t>
            </a:r>
          </a:p>
          <a:p>
            <a:pPr marL="337311" indent="-337311" defTabSz="484886">
              <a:spcBef>
                <a:spcPts val="2900"/>
              </a:spcBef>
              <a:buBlip>
                <a:blip r:embed="rId3"/>
              </a:buBlip>
              <a:defRPr sz="2656">
                <a:effectLst>
                  <a:outerShdw sx="100000" sy="100000" kx="0" ky="0" algn="b" rotWithShape="0" blurRad="21082" dist="10541" dir="0">
                    <a:srgbClr val="FFFFFF">
                      <a:alpha val="45000"/>
                    </a:srgbClr>
                  </a:outerShdw>
                </a:effectLst>
              </a:defRPr>
            </a:pPr>
            <a:r>
              <a:t>Gravitational energy pulling galaxies apart &amp; energy of their masses (e = mc</a:t>
            </a:r>
            <a:r>
              <a:rPr baseline="31999"/>
              <a:t>2</a:t>
            </a:r>
            <a:r>
              <a:t>)</a:t>
            </a:r>
          </a:p>
          <a:p>
            <a:pPr marL="337311" indent="-337311" defTabSz="484886">
              <a:spcBef>
                <a:spcPts val="2900"/>
              </a:spcBef>
              <a:buBlip>
                <a:blip r:embed="rId3"/>
              </a:buBlip>
              <a:defRPr sz="2656">
                <a:effectLst>
                  <a:outerShdw sx="100000" sy="100000" kx="0" ky="0" algn="b" rotWithShape="0" blurRad="21082" dist="10541" dir="0">
                    <a:srgbClr val="FFFFFF">
                      <a:alpha val="45000"/>
                    </a:srgbClr>
                  </a:outerShdw>
                </a:effectLst>
              </a:defRPr>
            </a:pPr>
            <a:r>
              <a:rPr b="1"/>
              <a:t>Value</a:t>
            </a:r>
            <a:r>
              <a:t>: 10</a:t>
            </a:r>
            <a:r>
              <a:rPr baseline="31999"/>
              <a:t>-5</a:t>
            </a:r>
          </a:p>
          <a:p>
            <a:pPr marL="337311" indent="-337311" defTabSz="484886">
              <a:spcBef>
                <a:spcPts val="2900"/>
              </a:spcBef>
              <a:buBlip>
                <a:blip r:embed="rId3"/>
              </a:buBlip>
              <a:defRPr sz="2656">
                <a:effectLst>
                  <a:outerShdw sx="100000" sy="100000" kx="0" ky="0" algn="b" rotWithShape="0" blurRad="21082" dist="10541" dir="0">
                    <a:srgbClr val="FFFFFF">
                      <a:alpha val="45000"/>
                    </a:srgbClr>
                  </a:outerShdw>
                </a:effectLst>
              </a:defRPr>
            </a:pPr>
            <a:r>
              <a:rPr b="1"/>
              <a:t>Too low</a:t>
            </a:r>
            <a:r>
              <a:t>: universe inert &amp; structureless</a:t>
            </a:r>
          </a:p>
          <a:p>
            <a:pPr marL="337311" indent="-337311" defTabSz="484886">
              <a:spcBef>
                <a:spcPts val="2900"/>
              </a:spcBef>
              <a:buBlip>
                <a:blip r:embed="rId3"/>
              </a:buBlip>
              <a:defRPr sz="2656">
                <a:effectLst>
                  <a:outerShdw sx="100000" sy="100000" kx="0" ky="0" algn="b" rotWithShape="0" blurRad="21082" dist="10541" dir="0">
                    <a:srgbClr val="FFFFFF">
                      <a:alpha val="45000"/>
                    </a:srgbClr>
                  </a:outerShdw>
                </a:effectLst>
              </a:defRPr>
            </a:pPr>
            <a:r>
              <a:rPr b="1"/>
              <a:t>Too high</a:t>
            </a:r>
            <a:r>
              <a:t>: dominated by black holes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66"/>
                                        </p:tgtEl>
                                        <p:attrNameLst>
                                          <p:attrName>style.visibility</p:attrName>
                                        </p:attrNameLst>
                                      </p:cBhvr>
                                      <p:to>
                                        <p:strVal val="visible"/>
                                      </p:to>
                                    </p:set>
                                    <p:animEffect filter="fade" transition="in">
                                      <p:cBhvr>
                                        <p:cTn id="7" dur="1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1"/>
    </p:bldLst>
  </p:timing>
</p:sld>
</file>

<file path=ppt/slides/slide1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69" name="06D3A752-9B8D-444C-94D7-315C044EDEC6-L0-001.jpeg" descr="06D3A752-9B8D-444C-94D7-315C044EDEC6-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170" name="Omega (Ω)"/>
          <p:cNvSpPr txBox="1"/>
          <p:nvPr>
            <p:ph type="title"/>
          </p:nvPr>
        </p:nvSpPr>
        <p:spPr>
          <a:prstGeom prst="rect">
            <a:avLst/>
          </a:prstGeom>
        </p:spPr>
        <p:txBody>
          <a:bodyPr/>
          <a:lstStyle/>
          <a:p>
            <a:pPr/>
            <a:r>
              <a:t>Omega (Ω)</a:t>
            </a:r>
          </a:p>
        </p:txBody>
      </p:sp>
      <p:sp>
        <p:nvSpPr>
          <p:cNvPr id="171" name="Amount of matter in universe…"/>
          <p:cNvSpPr txBox="1"/>
          <p:nvPr>
            <p:ph type="body" sz="half" idx="1"/>
          </p:nvPr>
        </p:nvSpPr>
        <p:spPr>
          <a:prstGeom prst="rect">
            <a:avLst/>
          </a:prstGeom>
        </p:spPr>
        <p:txBody>
          <a:bodyPr/>
          <a:lstStyle/>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t>Amount of matter in universe</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rPr b="1"/>
              <a:t>Value</a:t>
            </a:r>
            <a:r>
              <a:t>: .3 to 1; originally ~1 +/- .000000000000001</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t>One less quark/bil pairs of quarks &amp; antiquarks, everything pure radiation</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t>Like a hole-in-one from 13x distance from Earth to Pluto</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rPr b="1"/>
              <a:t>Too high</a:t>
            </a:r>
            <a:r>
              <a:t>: universe collapses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70"/>
                                        </p:tgtEl>
                                        <p:attrNameLst>
                                          <p:attrName>style.visibility</p:attrName>
                                        </p:attrNameLst>
                                      </p:cBhvr>
                                      <p:to>
                                        <p:strVal val="visible"/>
                                      </p:to>
                                    </p:set>
                                    <p:animEffect filter="fade" transition="in">
                                      <p:cBhvr>
                                        <p:cTn id="7" dur="1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The Fine-Tuning of the Universe"/>
          <p:cNvSpPr txBox="1"/>
          <p:nvPr>
            <p:ph type="title"/>
          </p:nvPr>
        </p:nvSpPr>
        <p:spPr>
          <a:prstGeom prst="rect">
            <a:avLst/>
          </a:prstGeom>
        </p:spPr>
        <p:txBody>
          <a:bodyPr/>
          <a:lstStyle/>
          <a:p>
            <a:pPr/>
            <a:r>
              <a:t>The Fine-Tuning of the Universe</a:t>
            </a:r>
          </a:p>
        </p:txBody>
      </p:sp>
      <p:sp>
        <p:nvSpPr>
          <p:cNvPr id="174" name="“ ... this experience of deriving simple and beautiful universal equations that describe the reality of the natural world left a profound impression on me, particularly because the ultimate outcome had such aesthetic appeal. This raises the first of several philosophical questions about the nature of the physical universe. Why should matter behave in such a way? In Eugene Wigner’s phrase, what could be the explanation for the ‘unreasonable effectiveness of mathematics’?”…"/>
          <p:cNvSpPr txBox="1"/>
          <p:nvPr/>
        </p:nvSpPr>
        <p:spPr>
          <a:xfrm>
            <a:off x="1257300" y="2373630"/>
            <a:ext cx="10490200" cy="6885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5000"/>
              </a:lnSpc>
              <a:spcBef>
                <a:spcPts val="2400"/>
              </a:spcBef>
            </a:pPr>
            <a:r>
              <a:t>“ ... this experience of deriving simple and beautiful universal equations that describe the reality of the natural world left a profound impression on me, particularly because the ultimate outcome had such aesthetic appeal. This raises the first of several philosophical questions about the nature of the physical universe. Why should matter behave in such a way? In Eugene Wigner’s phrase, what could be the explanation for the ‘unreasonable effectiveness of mathematics’?”</a:t>
            </a:r>
          </a:p>
          <a:p>
            <a:pPr>
              <a:lnSpc>
                <a:spcPct val="100000"/>
              </a:lnSpc>
              <a:defRPr i="1" sz="2800"/>
            </a:pPr>
            <a:r>
              <a:t>~ Francis Collins, The Language of God, ch. 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73"/>
                                        </p:tgtEl>
                                        <p:attrNameLst>
                                          <p:attrName>style.visibility</p:attrName>
                                        </p:attrNameLst>
                                      </p:cBhvr>
                                      <p:to>
                                        <p:strVal val="visible"/>
                                      </p:to>
                                    </p:set>
                                    <p:animEffect filter="fade" transition="in">
                                      <p:cBhvr>
                                        <p:cTn id="7" dur="1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3" grpId="1"/>
    </p:bldLst>
  </p:timing>
</p:sld>
</file>

<file path=ppt/slides/slide1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76" name="Four Possibilities"/>
          <p:cNvSpPr txBox="1"/>
          <p:nvPr>
            <p:ph type="title"/>
          </p:nvPr>
        </p:nvSpPr>
        <p:spPr>
          <a:prstGeom prst="rect">
            <a:avLst/>
          </a:prstGeom>
        </p:spPr>
        <p:txBody>
          <a:bodyPr/>
          <a:lstStyle/>
          <a:p>
            <a:pPr/>
            <a:r>
              <a:t>Four Possibilities</a:t>
            </a:r>
          </a:p>
        </p:txBody>
      </p:sp>
      <p:sp>
        <p:nvSpPr>
          <p:cNvPr id="177" name="Fine-tuning is highly unlikely, but that’s the way it is.…"/>
          <p:cNvSpPr txBox="1"/>
          <p:nvPr>
            <p:ph type="body" idx="1"/>
          </p:nvPr>
        </p:nvSpPr>
        <p:spPr>
          <a:prstGeom prst="rect">
            <a:avLst/>
          </a:prstGeom>
        </p:spPr>
        <p:txBody>
          <a:bodyPr lIns="63500" tIns="63500" rIns="63500" bIns="63500"/>
          <a:lstStyle/>
          <a:p>
            <a:pPr marL="622300" indent="-622300" defTabSz="572516">
              <a:spcBef>
                <a:spcPts val="5000"/>
              </a:spcBef>
              <a:buSzPct val="100000"/>
              <a:buFontTx/>
              <a:buAutoNum type="arabicPeriod" startAt="1"/>
              <a:defRPr sz="3528">
                <a:effectLst>
                  <a:outerShdw sx="100000" sy="100000" kx="0" ky="0" algn="b" rotWithShape="0" blurRad="24892" dist="12446" dir="0">
                    <a:srgbClr val="FFFFFF">
                      <a:alpha val="45000"/>
                    </a:srgbClr>
                  </a:outerShdw>
                </a:effectLst>
              </a:defRPr>
            </a:pPr>
            <a:r>
              <a:t>Fine-tuning is highly unlikely, but that’s the way it is.</a:t>
            </a:r>
          </a:p>
          <a:p>
            <a:pPr marL="622300" indent="-622300" defTabSz="572516">
              <a:spcBef>
                <a:spcPts val="5000"/>
              </a:spcBef>
              <a:buSzPct val="100000"/>
              <a:buFontTx/>
              <a:buAutoNum type="arabicPeriod" startAt="1"/>
              <a:defRPr sz="3528">
                <a:effectLst>
                  <a:outerShdw sx="100000" sy="100000" kx="0" ky="0" algn="b" rotWithShape="0" blurRad="24892" dist="12446" dir="0">
                    <a:srgbClr val="FFFFFF">
                      <a:alpha val="45000"/>
                    </a:srgbClr>
                  </a:outerShdw>
                </a:effectLst>
              </a:defRPr>
            </a:pPr>
            <a:r>
              <a:t>We live in a “multiverse.” There are so many universes one of them was bound to support life.</a:t>
            </a:r>
          </a:p>
          <a:p>
            <a:pPr marL="622300" indent="-622300" defTabSz="572516">
              <a:spcBef>
                <a:spcPts val="5000"/>
              </a:spcBef>
              <a:buSzPct val="100000"/>
              <a:buFontTx/>
              <a:buAutoNum type="arabicPeriod" startAt="1"/>
              <a:defRPr sz="3528">
                <a:effectLst>
                  <a:outerShdw sx="100000" sy="100000" kx="0" ky="0" algn="b" rotWithShape="0" blurRad="24892" dist="12446" dir="0">
                    <a:srgbClr val="FFFFFF">
                      <a:alpha val="45000"/>
                    </a:srgbClr>
                  </a:outerShdw>
                </a:effectLst>
              </a:defRPr>
            </a:pPr>
            <a:r>
              <a:t>The universe </a:t>
            </a:r>
            <a:r>
              <a:rPr i="1"/>
              <a:t>looks</a:t>
            </a:r>
            <a:r>
              <a:t> unlikely, but one day we’ll be able to explain it.</a:t>
            </a:r>
          </a:p>
          <a:p>
            <a:pPr marL="622300" indent="-622300" defTabSz="572516">
              <a:spcBef>
                <a:spcPts val="5000"/>
              </a:spcBef>
              <a:buSzPct val="100000"/>
              <a:buFontTx/>
              <a:buAutoNum type="arabicPeriod" startAt="1"/>
              <a:defRPr sz="3528">
                <a:effectLst>
                  <a:outerShdw sx="100000" sy="100000" kx="0" ky="0" algn="b" rotWithShape="0" blurRad="24892" dist="12446" dir="0">
                    <a:srgbClr val="FFFFFF">
                      <a:alpha val="45000"/>
                    </a:srgbClr>
                  </a:outerShdw>
                </a:effectLst>
              </a:defRPr>
            </a:pPr>
            <a:r>
              <a:t>Fine-tuning points ultimately to the creativity of God.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76"/>
                                        </p:tgtEl>
                                        <p:attrNameLst>
                                          <p:attrName>style.visibility</p:attrName>
                                        </p:attrNameLst>
                                      </p:cBhvr>
                                      <p:to>
                                        <p:strVal val="visible"/>
                                      </p:to>
                                    </p:set>
                                    <p:animEffect filter="fade" transition="in">
                                      <p:cBhvr>
                                        <p:cTn id="7" dur="1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77">
                                            <p:bg/>
                                          </p:spTgt>
                                        </p:tgtEl>
                                        <p:attrNameLst>
                                          <p:attrName>style.visibility</p:attrName>
                                        </p:attrNameLst>
                                      </p:cBhvr>
                                      <p:to>
                                        <p:strVal val="visible"/>
                                      </p:to>
                                    </p:set>
                                    <p:animEffect filter="dissolve" transition="in">
                                      <p:cBhvr>
                                        <p:cTn id="12" dur="1500"/>
                                        <p:tgtEl>
                                          <p:spTgt spid="177">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177">
                                            <p:txEl>
                                              <p:pRg st="0" end="0"/>
                                            </p:txEl>
                                          </p:spTgt>
                                        </p:tgtEl>
                                        <p:attrNameLst>
                                          <p:attrName>style.visibility</p:attrName>
                                        </p:attrNameLst>
                                      </p:cBhvr>
                                      <p:to>
                                        <p:strVal val="visible"/>
                                      </p:to>
                                    </p:set>
                                    <p:animEffect filter="dissolve" transition="in">
                                      <p:cBhvr>
                                        <p:cTn id="15" dur="1500"/>
                                        <p:tgtEl>
                                          <p:spTgt spid="17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177">
                                            <p:txEl>
                                              <p:pRg st="1" end="1"/>
                                            </p:txEl>
                                          </p:spTgt>
                                        </p:tgtEl>
                                        <p:attrNameLst>
                                          <p:attrName>style.visibility</p:attrName>
                                        </p:attrNameLst>
                                      </p:cBhvr>
                                      <p:to>
                                        <p:strVal val="visible"/>
                                      </p:to>
                                    </p:set>
                                    <p:animEffect filter="dissolve" transition="in">
                                      <p:cBhvr>
                                        <p:cTn id="20" dur="1500"/>
                                        <p:tgtEl>
                                          <p:spTgt spid="17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177">
                                            <p:txEl>
                                              <p:pRg st="2" end="2"/>
                                            </p:txEl>
                                          </p:spTgt>
                                        </p:tgtEl>
                                        <p:attrNameLst>
                                          <p:attrName>style.visibility</p:attrName>
                                        </p:attrNameLst>
                                      </p:cBhvr>
                                      <p:to>
                                        <p:strVal val="visible"/>
                                      </p:to>
                                    </p:set>
                                    <p:animEffect filter="dissolve" transition="in">
                                      <p:cBhvr>
                                        <p:cTn id="25" dur="1500"/>
                                        <p:tgtEl>
                                          <p:spTgt spid="17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2" fill="hold">
                                  <p:stCondLst>
                                    <p:cond delay="0"/>
                                  </p:stCondLst>
                                  <p:iterate type="el" backwards="0">
                                    <p:tmAbs val="0"/>
                                  </p:iterate>
                                  <p:childTnLst>
                                    <p:set>
                                      <p:cBhvr>
                                        <p:cTn id="29" fill="hold"/>
                                        <p:tgtEl>
                                          <p:spTgt spid="177">
                                            <p:txEl>
                                              <p:pRg st="3" end="3"/>
                                            </p:txEl>
                                          </p:spTgt>
                                        </p:tgtEl>
                                        <p:attrNameLst>
                                          <p:attrName>style.visibility</p:attrName>
                                        </p:attrNameLst>
                                      </p:cBhvr>
                                      <p:to>
                                        <p:strVal val="visible"/>
                                      </p:to>
                                    </p:set>
                                    <p:animEffect filter="dissolve" transition="in">
                                      <p:cBhvr>
                                        <p:cTn id="30" dur="1500"/>
                                        <p:tgtEl>
                                          <p:spTgt spid="17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7" grpId="2"/>
      <p:bldP build="whole" bldLvl="1" animBg="1" rev="0" advAuto="0" spid="17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The odds against a universe like ours emerging out of something like the Big Bang are enormous. I think there are clearly religious implications.”…"/>
          <p:cNvSpPr txBox="1"/>
          <p:nvPr>
            <p:ph type="body" idx="14"/>
          </p:nvPr>
        </p:nvSpPr>
        <p:spPr>
          <a:xfrm>
            <a:off x="1257300" y="2077720"/>
            <a:ext cx="10490200" cy="5064761"/>
          </a:xfrm>
          <a:prstGeom prst="rect">
            <a:avLst/>
          </a:prstGeom>
        </p:spPr>
        <p:txBody>
          <a:bodyPr/>
          <a:lstStyle/>
          <a:p>
            <a:pPr/>
            <a:r>
              <a:t>“The odds against a universe like ours emerging out of something like the Big Bang are enormous. I think there are clearly religious implications.”</a:t>
            </a:r>
          </a:p>
          <a:p>
            <a:pPr/>
            <a:r>
              <a:t>“It would be very difficult to explain why the universe should have begun in just this way, except as the act of a God who intended to create beings like us.”</a:t>
            </a:r>
          </a:p>
          <a:p>
            <a:pPr>
              <a:lnSpc>
                <a:spcPct val="100000"/>
              </a:lnSpc>
              <a:spcBef>
                <a:spcPts val="0"/>
              </a:spcBef>
              <a:defRPr i="1" sz="2800"/>
            </a:pPr>
            <a:r>
              <a:t>~ Stephen Hawking; in Collins, The Language of God, ch. 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79">
                                            <p:bg/>
                                          </p:spTgt>
                                        </p:tgtEl>
                                        <p:attrNameLst>
                                          <p:attrName>style.visibility</p:attrName>
                                        </p:attrNameLst>
                                      </p:cBhvr>
                                      <p:to>
                                        <p:strVal val="visible"/>
                                      </p:to>
                                    </p:set>
                                    <p:animEffect filter="dissolve" transition="in">
                                      <p:cBhvr>
                                        <p:cTn id="7" dur="1500"/>
                                        <p:tgtEl>
                                          <p:spTgt spid="17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79">
                                            <p:txEl>
                                              <p:pRg st="0" end="0"/>
                                            </p:txEl>
                                          </p:spTgt>
                                        </p:tgtEl>
                                        <p:attrNameLst>
                                          <p:attrName>style.visibility</p:attrName>
                                        </p:attrNameLst>
                                      </p:cBhvr>
                                      <p:to>
                                        <p:strVal val="visible"/>
                                      </p:to>
                                    </p:set>
                                    <p:animEffect filter="dissolve" transition="in">
                                      <p:cBhvr>
                                        <p:cTn id="10" dur="1500"/>
                                        <p:tgtEl>
                                          <p:spTgt spid="1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79">
                                            <p:txEl>
                                              <p:pRg st="1" end="1"/>
                                            </p:txEl>
                                          </p:spTgt>
                                        </p:tgtEl>
                                        <p:attrNameLst>
                                          <p:attrName>style.visibility</p:attrName>
                                        </p:attrNameLst>
                                      </p:cBhvr>
                                      <p:to>
                                        <p:strVal val="visible"/>
                                      </p:to>
                                    </p:set>
                                    <p:animEffect filter="dissolve" transition="in">
                                      <p:cBhvr>
                                        <p:cTn id="15" dur="1500"/>
                                        <p:tgtEl>
                                          <p:spTgt spid="1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79">
                                            <p:txEl>
                                              <p:pRg st="2" end="2"/>
                                            </p:txEl>
                                          </p:spTgt>
                                        </p:tgtEl>
                                        <p:attrNameLst>
                                          <p:attrName>style.visibility</p:attrName>
                                        </p:attrNameLst>
                                      </p:cBhvr>
                                      <p:to>
                                        <p:strVal val="visible"/>
                                      </p:to>
                                    </p:set>
                                    <p:animEffect filter="dissolve" transition="in">
                                      <p:cBhvr>
                                        <p:cTn id="20" dur="1500"/>
                                        <p:tgtEl>
                                          <p:spTgt spid="17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9" grpId="1"/>
    </p:bldLst>
  </p:timing>
</p:sld>
</file>

<file path=ppt/slides/slide1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81" name="Putting Things Together"/>
          <p:cNvSpPr txBox="1"/>
          <p:nvPr>
            <p:ph type="title"/>
          </p:nvPr>
        </p:nvSpPr>
        <p:spPr>
          <a:prstGeom prst="rect">
            <a:avLst/>
          </a:prstGeom>
        </p:spPr>
        <p:txBody>
          <a:bodyPr/>
          <a:lstStyle>
            <a:lvl1pPr>
              <a:defRPr spc="285" sz="5700"/>
            </a:lvl1pPr>
          </a:lstStyle>
          <a:p>
            <a:pPr/>
            <a:r>
              <a:t>Putting Things Together</a:t>
            </a:r>
          </a:p>
        </p:txBody>
      </p:sp>
      <p:sp>
        <p:nvSpPr>
          <p:cNvPr id="182" name="Creation is radically dependent on a radically independent Creator (Col 1:15-20; Exo 3:14-15)…"/>
          <p:cNvSpPr txBox="1"/>
          <p:nvPr>
            <p:ph type="body" idx="1"/>
          </p:nvPr>
        </p:nvSpPr>
        <p:spPr>
          <a:prstGeom prst="rect">
            <a:avLst/>
          </a:prstGeom>
        </p:spPr>
        <p:txBody>
          <a:bodyPr/>
          <a:lstStyle/>
          <a:p>
            <a:pPr>
              <a:lnSpc>
                <a:spcPct val="125000"/>
              </a:lnSpc>
              <a:buBlip>
                <a:blip r:embed="rId2"/>
              </a:buBlip>
            </a:pPr>
            <a:r>
              <a:t>Creation is radically </a:t>
            </a:r>
            <a:r>
              <a:rPr i="1"/>
              <a:t>dependent</a:t>
            </a:r>
            <a:r>
              <a:t> on a radically </a:t>
            </a:r>
            <a:r>
              <a:rPr i="1"/>
              <a:t>independent</a:t>
            </a:r>
            <a:r>
              <a:t> Creator (Col 1:15-20; Exo 3:14-15)</a:t>
            </a:r>
          </a:p>
          <a:p>
            <a:pPr>
              <a:lnSpc>
                <a:spcPct val="125000"/>
              </a:lnSpc>
              <a:buBlip>
                <a:blip r:embed="rId2"/>
              </a:buBlip>
            </a:pPr>
            <a:r>
              <a:t>God creates &amp; upholds a “covenant with day and night and a fixed order of heaven and earth” that makes science possible (Jer 33:25; Psa 19:1-6)</a:t>
            </a:r>
          </a:p>
          <a:p>
            <a:pPr>
              <a:lnSpc>
                <a:spcPct val="125000"/>
              </a:lnSpc>
              <a:buBlip>
                <a:blip r:embed="rId2"/>
              </a:buBlip>
            </a:pPr>
            <a:r>
              <a:t>Be prepared to change your mind as more evidence comes to light (Heb 11:1; Jam 3:17-18)</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animEffect filter="dissolve" transition="in">
                                      <p:cBhvr>
                                        <p:cTn id="7" dur="1500"/>
                                        <p:tgtEl>
                                          <p:spTgt spid="182">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82">
                                            <p:txEl>
                                              <p:pRg st="0" end="0"/>
                                            </p:txEl>
                                          </p:spTgt>
                                        </p:tgtEl>
                                        <p:attrNameLst>
                                          <p:attrName>style.visibility</p:attrName>
                                        </p:attrNameLst>
                                      </p:cBhvr>
                                      <p:to>
                                        <p:strVal val="visible"/>
                                      </p:to>
                                    </p:set>
                                    <p:animEffect filter="dissolve" transition="in">
                                      <p:cBhvr>
                                        <p:cTn id="10" dur="1500"/>
                                        <p:tgtEl>
                                          <p:spTgt spid="1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82">
                                            <p:txEl>
                                              <p:pRg st="1" end="1"/>
                                            </p:txEl>
                                          </p:spTgt>
                                        </p:tgtEl>
                                        <p:attrNameLst>
                                          <p:attrName>style.visibility</p:attrName>
                                        </p:attrNameLst>
                                      </p:cBhvr>
                                      <p:to>
                                        <p:strVal val="visible"/>
                                      </p:to>
                                    </p:set>
                                    <p:animEffect filter="dissolve" transition="in">
                                      <p:cBhvr>
                                        <p:cTn id="15" dur="1500"/>
                                        <p:tgtEl>
                                          <p:spTgt spid="1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82">
                                            <p:txEl>
                                              <p:pRg st="2" end="2"/>
                                            </p:txEl>
                                          </p:spTgt>
                                        </p:tgtEl>
                                        <p:attrNameLst>
                                          <p:attrName>style.visibility</p:attrName>
                                        </p:attrNameLst>
                                      </p:cBhvr>
                                      <p:to>
                                        <p:strVal val="visible"/>
                                      </p:to>
                                    </p:set>
                                    <p:animEffect filter="dissolve" transition="in">
                                      <p:cBhvr>
                                        <p:cTn id="20" dur="1500"/>
                                        <p:tgtEl>
                                          <p:spTgt spid="18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1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84" name="“Now we see how the astronomical evidence leads to a biblical view of the origin of the world. The details differ, but the essential elements … are the same …. For the scientist who has lived by his faith in the power of reason, the story ends like a bad dream. He has scaled the mountains of ignorance; he is about to conquer the highest peak; as he pulls himself over the final rock, he is greeted by a band of theologians who have been sitting there for centuries.”…"/>
          <p:cNvSpPr txBox="1"/>
          <p:nvPr>
            <p:ph type="body" idx="14"/>
          </p:nvPr>
        </p:nvSpPr>
        <p:spPr>
          <a:xfrm>
            <a:off x="1257300" y="1167130"/>
            <a:ext cx="10490200" cy="6885940"/>
          </a:xfrm>
          <a:prstGeom prst="rect">
            <a:avLst/>
          </a:prstGeom>
        </p:spPr>
        <p:txBody>
          <a:bodyPr/>
          <a:lstStyle/>
          <a:p>
            <a:pPr/>
            <a:r>
              <a:t>“Now we see how the astronomical evidence leads to a biblical view of the origin of the world. The details differ, but the essential elements … are the same …. For the scientist who has lived by his faith in the power of reason, the story ends like a bad dream. He has scaled the mountains of ignorance; he is about to conquer the highest peak; as he pulls himself over the final rock, he is greeted by a band of theologians who have been sitting there for centuries.”</a:t>
            </a:r>
          </a:p>
          <a:p>
            <a:pPr>
              <a:lnSpc>
                <a:spcPct val="100000"/>
              </a:lnSpc>
              <a:spcBef>
                <a:spcPts val="0"/>
              </a:spcBef>
              <a:defRPr i="1" sz="2800"/>
            </a:pPr>
            <a:r>
              <a:t>~ Robert Jastrow; in Collins, The Language of God, ch. 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6" name="3EB78703-DE94-4CA1-8DB1-FFC55B7C8698-L0-001.jpeg" descr="3EB78703-DE94-4CA1-8DB1-FFC55B7C8698-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187" name="Three Big questions"/>
          <p:cNvSpPr txBox="1"/>
          <p:nvPr>
            <p:ph type="title"/>
          </p:nvPr>
        </p:nvSpPr>
        <p:spPr>
          <a:prstGeom prst="rect">
            <a:avLst/>
          </a:prstGeom>
        </p:spPr>
        <p:txBody>
          <a:bodyPr/>
          <a:lstStyle/>
          <a:p>
            <a:pPr/>
            <a:r>
              <a:t>Three Big questions</a:t>
            </a:r>
          </a:p>
        </p:txBody>
      </p:sp>
      <p:sp>
        <p:nvSpPr>
          <p:cNvPr id="188" name="How is God revealing himself?…"/>
          <p:cNvSpPr txBox="1"/>
          <p:nvPr>
            <p:ph type="body" sz="half" idx="1"/>
          </p:nvPr>
        </p:nvSpPr>
        <p:spPr>
          <a:prstGeom prst="rect">
            <a:avLst/>
          </a:prstGeom>
        </p:spPr>
        <p:txBody>
          <a:bodyPr/>
          <a:lstStyle/>
          <a:p>
            <a:pPr marL="431800" indent="-431800">
              <a:spcBef>
                <a:spcPts val="5200"/>
              </a:spcBef>
              <a:buBlip>
                <a:blip r:embed="rId3"/>
              </a:buBlip>
              <a:defRPr sz="3600"/>
            </a:pPr>
            <a:r>
              <a:t>How is God revealing himself?</a:t>
            </a:r>
          </a:p>
          <a:p>
            <a:pPr marL="431800" indent="-431800">
              <a:spcBef>
                <a:spcPts val="5200"/>
              </a:spcBef>
              <a:buBlip>
                <a:blip r:embed="rId3"/>
              </a:buBlip>
              <a:defRPr sz="3600"/>
            </a:pPr>
            <a:r>
              <a:t>How does this make sense of us?</a:t>
            </a:r>
          </a:p>
          <a:p>
            <a:pPr marL="431800" indent="-431800">
              <a:spcBef>
                <a:spcPts val="5200"/>
              </a:spcBef>
              <a:buBlip>
                <a:blip r:embed="rId3"/>
              </a:buBlip>
              <a:defRPr sz="3600"/>
            </a:pPr>
            <a:r>
              <a:t>Where do you stand in this story?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87"/>
                                        </p:tgtEl>
                                        <p:attrNameLst>
                                          <p:attrName>style.visibility</p:attrName>
                                        </p:attrNameLst>
                                      </p:cBhvr>
                                      <p:to>
                                        <p:strVal val="visible"/>
                                      </p:to>
                                    </p:set>
                                    <p:animEffect filter="fade" transition="in">
                                      <p:cBhvr>
                                        <p:cTn id="7" dur="1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88">
                                            <p:bg/>
                                          </p:spTgt>
                                        </p:tgtEl>
                                        <p:attrNameLst>
                                          <p:attrName>style.visibility</p:attrName>
                                        </p:attrNameLst>
                                      </p:cBhvr>
                                      <p:to>
                                        <p:strVal val="visible"/>
                                      </p:to>
                                    </p:set>
                                    <p:animEffect filter="dissolve" transition="in">
                                      <p:cBhvr>
                                        <p:cTn id="12" dur="1500"/>
                                        <p:tgtEl>
                                          <p:spTgt spid="188">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188">
                                            <p:txEl>
                                              <p:pRg st="0" end="0"/>
                                            </p:txEl>
                                          </p:spTgt>
                                        </p:tgtEl>
                                        <p:attrNameLst>
                                          <p:attrName>style.visibility</p:attrName>
                                        </p:attrNameLst>
                                      </p:cBhvr>
                                      <p:to>
                                        <p:strVal val="visible"/>
                                      </p:to>
                                    </p:set>
                                    <p:animEffect filter="dissolve" transition="in">
                                      <p:cBhvr>
                                        <p:cTn id="15" dur="1500"/>
                                        <p:tgtEl>
                                          <p:spTgt spid="18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188">
                                            <p:txEl>
                                              <p:pRg st="1" end="1"/>
                                            </p:txEl>
                                          </p:spTgt>
                                        </p:tgtEl>
                                        <p:attrNameLst>
                                          <p:attrName>style.visibility</p:attrName>
                                        </p:attrNameLst>
                                      </p:cBhvr>
                                      <p:to>
                                        <p:strVal val="visible"/>
                                      </p:to>
                                    </p:set>
                                    <p:animEffect filter="dissolve" transition="in">
                                      <p:cBhvr>
                                        <p:cTn id="20" dur="1500"/>
                                        <p:tgtEl>
                                          <p:spTgt spid="18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188">
                                            <p:txEl>
                                              <p:pRg st="2" end="2"/>
                                            </p:txEl>
                                          </p:spTgt>
                                        </p:tgtEl>
                                        <p:attrNameLst>
                                          <p:attrName>style.visibility</p:attrName>
                                        </p:attrNameLst>
                                      </p:cBhvr>
                                      <p:to>
                                        <p:strVal val="visible"/>
                                      </p:to>
                                    </p:set>
                                    <p:animEffect filter="dissolve" transition="in">
                                      <p:cBhvr>
                                        <p:cTn id="25" dur="1500"/>
                                        <p:tgtEl>
                                          <p:spTgt spid="18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P build="p" bldLvl="5" animBg="1" rev="0" advAuto="0" spid="188"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3EB78703-DE94-4CA1-8DB1-FFC55B7C8698-L0-001.jpeg" descr="3EB78703-DE94-4CA1-8DB1-FFC55B7C8698-L0-001.jpeg"/>
          <p:cNvPicPr>
            <a:picLocks noChangeAspect="0"/>
          </p:cNvPicPr>
          <p:nvPr>
            <p:ph type="pic" idx="14"/>
          </p:nvPr>
        </p:nvPicPr>
        <p:blipFill>
          <a:blip r:embed="rId2">
            <a:extLst/>
          </a:blip>
          <a:stretch>
            <a:fillRect/>
          </a:stretch>
        </p:blipFill>
        <p:spPr>
          <a:xfrm>
            <a:off x="736600" y="723900"/>
            <a:ext cx="11531601" cy="5575300"/>
          </a:xfrm>
          <a:prstGeom prst="rect">
            <a:avLst/>
          </a:prstGeom>
        </p:spPr>
      </p:pic>
      <p:sp>
        <p:nvSpPr>
          <p:cNvPr id="191" name="The Big Picture"/>
          <p:cNvSpPr txBox="1"/>
          <p:nvPr>
            <p:ph type="title"/>
          </p:nvPr>
        </p:nvSpPr>
        <p:spPr>
          <a:prstGeom prst="rect">
            <a:avLst/>
          </a:prstGeom>
        </p:spPr>
        <p:txBody>
          <a:bodyPr/>
          <a:lstStyle/>
          <a:p>
            <a:pPr/>
            <a:r>
              <a:t>The Big Picture</a:t>
            </a:r>
          </a:p>
        </p:txBody>
      </p:sp>
      <p:sp>
        <p:nvSpPr>
          <p:cNvPr id="192" name="In the Beginning"/>
          <p:cNvSpPr txBox="1"/>
          <p:nvPr>
            <p:ph type="body" sz="quarter" idx="1"/>
          </p:nvPr>
        </p:nvSpPr>
        <p:spPr>
          <a:prstGeom prst="rect">
            <a:avLst/>
          </a:prstGeom>
        </p:spPr>
        <p:txBody>
          <a:bodyPr/>
          <a:lstStyle/>
          <a:p>
            <a:pPr/>
            <a:r>
              <a:t>In the Beginning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92"/>
                                        </p:tgtEl>
                                        <p:attrNameLst>
                                          <p:attrName>style.visibility</p:attrName>
                                        </p:attrNameLst>
                                      </p:cBhvr>
                                      <p:to>
                                        <p:strVal val="visible"/>
                                      </p:to>
                                    </p:set>
                                    <p:animEffect filter="fade" transition="in">
                                      <p:cBhvr>
                                        <p:cTn id="7" dur="15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The Christian way of seeing things makes cognitive and existential sense of reality, offering us a powerful, persuasive, and attractive account of ourselves and our universe. Christianity does not simply make sense to us; it also makes sense of us. It positions us in the great narrative of cosmic history and locates us on a mental map of meaning. It offers us another way of seeing things, offers us another way of living, and invites us to share these.”…"/>
          <p:cNvSpPr txBox="1"/>
          <p:nvPr/>
        </p:nvSpPr>
        <p:spPr>
          <a:xfrm>
            <a:off x="1257300" y="1167130"/>
            <a:ext cx="10490200" cy="6885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5000"/>
              </a:lnSpc>
              <a:spcBef>
                <a:spcPts val="2400"/>
              </a:spcBef>
            </a:pPr>
            <a:r>
              <a:t>“The Christian way of seeing things makes cognitive and existential sense of reality, offering us a powerful, persuasive, and attractive account of ourselves and our universe. Christianity does not simply make sense to us; it also makes sense of us. It positions us in the great narrative of cosmic history and locates us on a mental map of meaning. It offers us another way of seeing things, offers us another way of living, and invites us to share these.”</a:t>
            </a:r>
          </a:p>
          <a:p>
            <a:pPr>
              <a:lnSpc>
                <a:spcPct val="100000"/>
              </a:lnSpc>
              <a:defRPr i="1" sz="2800"/>
            </a:pPr>
            <a:r>
              <a:t>~ Alister McGrath, </a:t>
            </a:r>
            <a:r>
              <a:t>Surprised by Meaning, 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6" name="D9F2B45C-CF78-42A5-8C33-EB96CDC96278-L0-001.jpeg" descr="D9F2B45C-CF78-42A5-8C33-EB96CDC96278-L0-001.jpeg"/>
          <p:cNvPicPr>
            <a:picLocks noChangeAspect="0"/>
          </p:cNvPicPr>
          <p:nvPr>
            <p:ph type="pic" idx="13"/>
          </p:nvPr>
        </p:nvPicPr>
        <p:blipFill>
          <a:blip r:embed="rId2">
            <a:extLst/>
          </a:blip>
          <a:stretch>
            <a:fillRect/>
          </a:stretch>
        </p:blipFill>
        <p:spPr>
          <a:xfrm>
            <a:off x="7404099" y="2730500"/>
            <a:ext cx="4648201" cy="6261100"/>
          </a:xfrm>
          <a:prstGeom prst="rect">
            <a:avLst/>
          </a:prstGeom>
        </p:spPr>
      </p:pic>
      <p:sp>
        <p:nvSpPr>
          <p:cNvPr id="137" name="Four Readers"/>
          <p:cNvSpPr txBox="1"/>
          <p:nvPr>
            <p:ph type="title"/>
          </p:nvPr>
        </p:nvSpPr>
        <p:spPr>
          <a:prstGeom prst="rect">
            <a:avLst/>
          </a:prstGeom>
        </p:spPr>
        <p:txBody>
          <a:bodyPr/>
          <a:lstStyle/>
          <a:p>
            <a:pPr/>
            <a:r>
              <a:t>Four Readers</a:t>
            </a:r>
          </a:p>
        </p:txBody>
      </p:sp>
      <p:sp>
        <p:nvSpPr>
          <p:cNvPr id="138" name="A: Gen 1:1-2…"/>
          <p:cNvSpPr txBox="1"/>
          <p:nvPr>
            <p:ph type="body" sz="half" idx="1"/>
          </p:nvPr>
        </p:nvSpPr>
        <p:spPr>
          <a:prstGeom prst="rect">
            <a:avLst/>
          </a:prstGeom>
        </p:spPr>
        <p:txBody>
          <a:bodyPr/>
          <a:lstStyle/>
          <a:p>
            <a:pPr>
              <a:spcBef>
                <a:spcPts val="2000"/>
              </a:spcBef>
              <a:buBlip>
                <a:blip r:embed="rId3"/>
              </a:buBlip>
              <a:defRPr b="1"/>
            </a:pPr>
            <a:r>
              <a:t>A: Gen 1:1-2</a:t>
            </a:r>
          </a:p>
          <a:p>
            <a:pPr lvl="1">
              <a:spcBef>
                <a:spcPts val="2000"/>
              </a:spcBef>
              <a:buBlip>
                <a:blip r:embed="rId3"/>
              </a:buBlip>
              <a:defRPr i="1"/>
            </a:pPr>
            <a:r>
              <a:t>B: Gen 1:3-5</a:t>
            </a:r>
          </a:p>
          <a:p>
            <a:pPr lvl="2">
              <a:spcBef>
                <a:spcPts val="2000"/>
              </a:spcBef>
              <a:buBlip>
                <a:blip r:embed="rId3"/>
              </a:buBlip>
              <a:defRPr u="sng"/>
            </a:pPr>
            <a:r>
              <a:t>C: Gen 1:6-8</a:t>
            </a:r>
          </a:p>
          <a:p>
            <a:pPr lvl="3">
              <a:spcBef>
                <a:spcPts val="2000"/>
              </a:spcBef>
              <a:buBlip>
                <a:blip r:embed="rId3"/>
              </a:buBlip>
            </a:pPr>
            <a:r>
              <a:t>D: Gen 1:9-13</a:t>
            </a:r>
          </a:p>
          <a:p>
            <a:pPr lvl="1">
              <a:spcBef>
                <a:spcPts val="2000"/>
              </a:spcBef>
              <a:buBlip>
                <a:blip r:embed="rId3"/>
              </a:buBlip>
              <a:defRPr i="1"/>
            </a:pPr>
            <a:r>
              <a:t>B: Gen 1:14-19</a:t>
            </a:r>
          </a:p>
          <a:p>
            <a:pPr lvl="2">
              <a:spcBef>
                <a:spcPts val="2000"/>
              </a:spcBef>
              <a:buBlip>
                <a:blip r:embed="rId3"/>
              </a:buBlip>
              <a:defRPr u="sng"/>
            </a:pPr>
            <a:r>
              <a:t>C: Gen 1:20-23</a:t>
            </a:r>
          </a:p>
          <a:p>
            <a:pPr lvl="3">
              <a:spcBef>
                <a:spcPts val="2000"/>
              </a:spcBef>
              <a:buBlip>
                <a:blip r:embed="rId3"/>
              </a:buBlip>
            </a:pPr>
            <a:r>
              <a:t>D: Gen 1:24-31</a:t>
            </a:r>
          </a:p>
          <a:p>
            <a:pPr>
              <a:spcBef>
                <a:spcPts val="2000"/>
              </a:spcBef>
              <a:buBlip>
                <a:blip r:embed="rId3"/>
              </a:buBlip>
              <a:defRPr b="1"/>
            </a:pPr>
            <a:r>
              <a:t>A: Gen 2:1-4</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37"/>
                                        </p:tgtEl>
                                        <p:attrNameLst>
                                          <p:attrName>style.visibility</p:attrName>
                                        </p:attrNameLst>
                                      </p:cBhvr>
                                      <p:to>
                                        <p:strVal val="visible"/>
                                      </p:to>
                                    </p:set>
                                    <p:animEffect filter="fade" transition="in">
                                      <p:cBhvr>
                                        <p:cTn id="7" dur="1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38"/>
                                        </p:tgtEl>
                                        <p:attrNameLst>
                                          <p:attrName>style.visibility</p:attrName>
                                        </p:attrNameLst>
                                      </p:cBhvr>
                                      <p:to>
                                        <p:strVal val="visible"/>
                                      </p:to>
                                    </p:set>
                                    <p:animEffect filter="dissolve" transition="in">
                                      <p:cBhvr>
                                        <p:cTn id="12" dur="1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1"/>
      <p:bldP build="whole" bldLvl="1" animBg="1" rev="0" advAuto="0" spid="138"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D9F2B45C-CF78-42A5-8C33-EB96CDC96278-L0-001.jpeg" descr="D9F2B45C-CF78-42A5-8C33-EB96CDC96278-L0-001.jpeg"/>
          <p:cNvPicPr>
            <a:picLocks noChangeAspect="0"/>
          </p:cNvPicPr>
          <p:nvPr>
            <p:ph type="pic" idx="13"/>
          </p:nvPr>
        </p:nvPicPr>
        <p:blipFill>
          <a:blip r:embed="rId2">
            <a:extLst/>
          </a:blip>
          <a:stretch>
            <a:fillRect/>
          </a:stretch>
        </p:blipFill>
        <p:spPr>
          <a:xfrm>
            <a:off x="7404099" y="2730500"/>
            <a:ext cx="4648201" cy="6261100"/>
          </a:xfrm>
          <a:prstGeom prst="rect">
            <a:avLst/>
          </a:prstGeom>
        </p:spPr>
      </p:pic>
      <p:sp>
        <p:nvSpPr>
          <p:cNvPr id="141" name="Preface (1:1-2)…"/>
          <p:cNvSpPr txBox="1"/>
          <p:nvPr>
            <p:ph type="body" sz="half" idx="1"/>
          </p:nvPr>
        </p:nvSpPr>
        <p:spPr>
          <a:prstGeom prst="rect">
            <a:avLst/>
          </a:prstGeom>
        </p:spPr>
        <p:txBody>
          <a:bodyPr/>
          <a:lstStyle/>
          <a:p>
            <a:pPr marL="361695" indent="-361695" defTabSz="519937">
              <a:lnSpc>
                <a:spcPct val="100000"/>
              </a:lnSpc>
              <a:spcBef>
                <a:spcPts val="3200"/>
              </a:spcBef>
              <a:buBlip>
                <a:blip r:embed="rId3"/>
              </a:buBlip>
              <a:defRPr b="1" sz="2848">
                <a:effectLst>
                  <a:outerShdw sx="100000" sy="100000" kx="0" ky="0" algn="b" rotWithShape="0" blurRad="22606" dist="11303" dir="0">
                    <a:srgbClr val="FFFFFF">
                      <a:alpha val="45000"/>
                    </a:srgbClr>
                  </a:outerShdw>
                </a:effectLst>
              </a:defRPr>
            </a:pPr>
            <a:r>
              <a:t>Preface (1:1-2)</a:t>
            </a:r>
          </a:p>
          <a:p>
            <a:pPr marL="361695" indent="-361695" defTabSz="519937">
              <a:lnSpc>
                <a:spcPct val="100000"/>
              </a:lnSpc>
              <a:spcBef>
                <a:spcPts val="3200"/>
              </a:spcBef>
              <a:buBlip>
                <a:blip r:embed="rId3"/>
              </a:buBlip>
              <a:defRPr b="1" sz="2848">
                <a:effectLst>
                  <a:outerShdw sx="100000" sy="100000" kx="0" ky="0" algn="b" rotWithShape="0" blurRad="22606" dist="11303" dir="0">
                    <a:srgbClr val="FFFFFF">
                      <a:alpha val="45000"/>
                    </a:srgbClr>
                  </a:outerShdw>
                </a:effectLst>
              </a:defRPr>
            </a:pPr>
            <a:r>
              <a:t>Six workdays (1:3-31)</a:t>
            </a:r>
          </a:p>
          <a:p>
            <a:pPr lvl="1" marL="678179" indent="-316484" defTabSz="519937">
              <a:lnSpc>
                <a:spcPct val="100000"/>
              </a:lnSpc>
              <a:spcBef>
                <a:spcPts val="3200"/>
              </a:spcBef>
              <a:buBlip>
                <a:blip r:embed="rId3"/>
              </a:buBlip>
              <a:defRPr sz="2492">
                <a:effectLst>
                  <a:outerShdw sx="100000" sy="100000" kx="0" ky="0" algn="b" rotWithShape="0" blurRad="22606" dist="11303" dir="0">
                    <a:srgbClr val="FFFFFF">
                      <a:alpha val="45000"/>
                    </a:srgbClr>
                  </a:outerShdw>
                </a:effectLst>
              </a:defRPr>
            </a:pPr>
            <a:r>
              <a:t>“And God said”</a:t>
            </a:r>
          </a:p>
          <a:p>
            <a:pPr lvl="1" marL="678179" indent="-316484" defTabSz="519937">
              <a:lnSpc>
                <a:spcPct val="100000"/>
              </a:lnSpc>
              <a:spcBef>
                <a:spcPts val="3200"/>
              </a:spcBef>
              <a:buBlip>
                <a:blip r:embed="rId3"/>
              </a:buBlip>
              <a:defRPr sz="2492">
                <a:effectLst>
                  <a:outerShdw sx="100000" sy="100000" kx="0" ky="0" algn="b" rotWithShape="0" blurRad="22606" dist="11303" dir="0">
                    <a:srgbClr val="FFFFFF">
                      <a:alpha val="45000"/>
                    </a:srgbClr>
                  </a:outerShdw>
                </a:effectLst>
              </a:defRPr>
            </a:pPr>
            <a:r>
              <a:t>“It was [very] good” (v. 31)</a:t>
            </a:r>
          </a:p>
          <a:p>
            <a:pPr lvl="1" marL="678179" indent="-316484" defTabSz="519937">
              <a:lnSpc>
                <a:spcPct val="100000"/>
              </a:lnSpc>
              <a:spcBef>
                <a:spcPts val="3200"/>
              </a:spcBef>
              <a:buBlip>
                <a:blip r:embed="rId3"/>
              </a:buBlip>
              <a:defRPr sz="2848">
                <a:effectLst>
                  <a:outerShdw sx="100000" sy="100000" kx="0" ky="0" algn="b" rotWithShape="0" blurRad="22606" dist="11303" dir="0">
                    <a:srgbClr val="FFFFFF">
                      <a:alpha val="45000"/>
                    </a:srgbClr>
                  </a:outerShdw>
                </a:effectLst>
              </a:defRPr>
            </a:pPr>
            <a:r>
              <a:rPr sz="2492"/>
              <a:t>“And there was evening and there was morning, the </a:t>
            </a:r>
            <a:r>
              <a:rPr i="1" sz="2492"/>
              <a:t>nth</a:t>
            </a:r>
            <a:r>
              <a:rPr sz="2492"/>
              <a:t> day</a:t>
            </a:r>
            <a:r>
              <a:t>”</a:t>
            </a:r>
          </a:p>
          <a:p>
            <a:pPr marL="361695" indent="-361695" defTabSz="519937">
              <a:lnSpc>
                <a:spcPct val="100000"/>
              </a:lnSpc>
              <a:spcBef>
                <a:spcPts val="3200"/>
              </a:spcBef>
              <a:buBlip>
                <a:blip r:embed="rId3"/>
              </a:buBlip>
              <a:defRPr b="1" sz="2848">
                <a:effectLst>
                  <a:outerShdw sx="100000" sy="100000" kx="0" ky="0" algn="b" rotWithShape="0" blurRad="22606" dist="11303" dir="0">
                    <a:srgbClr val="FFFFFF">
                      <a:alpha val="45000"/>
                    </a:srgbClr>
                  </a:outerShdw>
                </a:effectLst>
              </a:defRPr>
            </a:pPr>
            <a:r>
              <a:t>Seventh day (2:1-4)</a:t>
            </a:r>
          </a:p>
          <a:p>
            <a:pPr lvl="1" marL="678179" indent="-316484" defTabSz="519937">
              <a:lnSpc>
                <a:spcPct val="100000"/>
              </a:lnSpc>
              <a:spcBef>
                <a:spcPts val="3200"/>
              </a:spcBef>
              <a:buBlip>
                <a:blip r:embed="rId3"/>
              </a:buBlip>
              <a:defRPr sz="2492">
                <a:effectLst>
                  <a:outerShdw sx="100000" sy="100000" kx="0" ky="0" algn="b" rotWithShape="0" blurRad="22606" dist="11303" dir="0">
                    <a:srgbClr val="FFFFFF">
                      <a:alpha val="45000"/>
                    </a:srgbClr>
                  </a:outerShdw>
                </a:effectLst>
              </a:defRPr>
            </a:pPr>
            <a:r>
              <a:t>No “evening and ... morning” (Heb 4:4-11)</a:t>
            </a:r>
          </a:p>
        </p:txBody>
      </p:sp>
      <p:sp>
        <p:nvSpPr>
          <p:cNvPr id="142" name="God’s Workweek"/>
          <p:cNvSpPr txBox="1"/>
          <p:nvPr>
            <p:ph type="title"/>
          </p:nvPr>
        </p:nvSpPr>
        <p:spPr>
          <a:prstGeom prst="rect">
            <a:avLst/>
          </a:prstGeom>
        </p:spPr>
        <p:txBody>
          <a:bodyPr/>
          <a:lstStyle/>
          <a:p>
            <a:pPr/>
            <a:r>
              <a:t>God’s Workweek</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animEffect filter="dissolve" transition="in">
                                      <p:cBhvr>
                                        <p:cTn id="7" dur="1000"/>
                                        <p:tgtEl>
                                          <p:spTgt spid="14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1">
                                            <p:txEl>
                                              <p:pRg st="0" end="0"/>
                                            </p:txEl>
                                          </p:spTgt>
                                        </p:tgtEl>
                                        <p:attrNameLst>
                                          <p:attrName>style.visibility</p:attrName>
                                        </p:attrNameLst>
                                      </p:cBhvr>
                                      <p:to>
                                        <p:strVal val="visible"/>
                                      </p:to>
                                    </p:set>
                                    <p:animEffect filter="dissolve" transition="in">
                                      <p:cBhvr>
                                        <p:cTn id="10" dur="1000"/>
                                        <p:tgtEl>
                                          <p:spTgt spid="1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1">
                                            <p:txEl>
                                              <p:pRg st="1" end="1"/>
                                            </p:txEl>
                                          </p:spTgt>
                                        </p:tgtEl>
                                        <p:attrNameLst>
                                          <p:attrName>style.visibility</p:attrName>
                                        </p:attrNameLst>
                                      </p:cBhvr>
                                      <p:to>
                                        <p:strVal val="visible"/>
                                      </p:to>
                                    </p:set>
                                    <p:animEffect filter="dissolve" transition="in">
                                      <p:cBhvr>
                                        <p:cTn id="15" dur="1000"/>
                                        <p:tgtEl>
                                          <p:spTgt spid="141">
                                            <p:txEl>
                                              <p:pRg st="1" end="1"/>
                                            </p:txEl>
                                          </p:spTgt>
                                        </p:tgtEl>
                                      </p:cBhvr>
                                    </p:animEffect>
                                  </p:childTnLst>
                                </p:cTn>
                              </p:par>
                              <p:par>
                                <p:cTn id="16" presetClass="entr" nodeType="withEffect" presetSubtype="0" presetID="9" grpId="1" fill="hold">
                                  <p:stCondLst>
                                    <p:cond delay="0"/>
                                  </p:stCondLst>
                                  <p:iterate type="el" backwards="0">
                                    <p:tmAbs val="0"/>
                                  </p:iterate>
                                  <p:childTnLst>
                                    <p:set>
                                      <p:cBhvr>
                                        <p:cTn id="17" fill="hold"/>
                                        <p:tgtEl>
                                          <p:spTgt spid="141">
                                            <p:txEl>
                                              <p:pRg st="2" end="2"/>
                                            </p:txEl>
                                          </p:spTgt>
                                        </p:tgtEl>
                                        <p:attrNameLst>
                                          <p:attrName>style.visibility</p:attrName>
                                        </p:attrNameLst>
                                      </p:cBhvr>
                                      <p:to>
                                        <p:strVal val="visible"/>
                                      </p:to>
                                    </p:set>
                                    <p:animEffect filter="dissolve" transition="in">
                                      <p:cBhvr>
                                        <p:cTn id="18" dur="1000"/>
                                        <p:tgtEl>
                                          <p:spTgt spid="141">
                                            <p:txEl>
                                              <p:pRg st="2" end="2"/>
                                            </p:txEl>
                                          </p:spTgt>
                                        </p:tgtEl>
                                      </p:cBhvr>
                                    </p:animEffect>
                                  </p:childTnLst>
                                </p:cTn>
                              </p:par>
                              <p:par>
                                <p:cTn id="19" presetClass="entr" nodeType="withEffect" presetSubtype="0" presetID="9" grpId="1" fill="hold">
                                  <p:stCondLst>
                                    <p:cond delay="0"/>
                                  </p:stCondLst>
                                  <p:iterate type="el" backwards="0">
                                    <p:tmAbs val="0"/>
                                  </p:iterate>
                                  <p:childTnLst>
                                    <p:set>
                                      <p:cBhvr>
                                        <p:cTn id="20" fill="hold"/>
                                        <p:tgtEl>
                                          <p:spTgt spid="141">
                                            <p:txEl>
                                              <p:pRg st="3" end="3"/>
                                            </p:txEl>
                                          </p:spTgt>
                                        </p:tgtEl>
                                        <p:attrNameLst>
                                          <p:attrName>style.visibility</p:attrName>
                                        </p:attrNameLst>
                                      </p:cBhvr>
                                      <p:to>
                                        <p:strVal val="visible"/>
                                      </p:to>
                                    </p:set>
                                    <p:animEffect filter="dissolve" transition="in">
                                      <p:cBhvr>
                                        <p:cTn id="21" dur="1000"/>
                                        <p:tgtEl>
                                          <p:spTgt spid="141">
                                            <p:txEl>
                                              <p:pRg st="3" end="3"/>
                                            </p:txEl>
                                          </p:spTgt>
                                        </p:tgtEl>
                                      </p:cBhvr>
                                    </p:animEffect>
                                  </p:childTnLst>
                                </p:cTn>
                              </p:par>
                              <p:par>
                                <p:cTn id="22" presetClass="entr" nodeType="withEffect" presetSubtype="0" presetID="9" grpId="1" fill="hold">
                                  <p:stCondLst>
                                    <p:cond delay="0"/>
                                  </p:stCondLst>
                                  <p:iterate type="el" backwards="0">
                                    <p:tmAbs val="0"/>
                                  </p:iterate>
                                  <p:childTnLst>
                                    <p:set>
                                      <p:cBhvr>
                                        <p:cTn id="23" fill="hold"/>
                                        <p:tgtEl>
                                          <p:spTgt spid="141">
                                            <p:txEl>
                                              <p:pRg st="4" end="4"/>
                                            </p:txEl>
                                          </p:spTgt>
                                        </p:tgtEl>
                                        <p:attrNameLst>
                                          <p:attrName>style.visibility</p:attrName>
                                        </p:attrNameLst>
                                      </p:cBhvr>
                                      <p:to>
                                        <p:strVal val="visible"/>
                                      </p:to>
                                    </p:set>
                                    <p:animEffect filter="dissolve" transition="in">
                                      <p:cBhvr>
                                        <p:cTn id="24" dur="1000"/>
                                        <p:tgtEl>
                                          <p:spTgt spid="14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1" fill="hold">
                                  <p:stCondLst>
                                    <p:cond delay="0"/>
                                  </p:stCondLst>
                                  <p:iterate type="el" backwards="0">
                                    <p:tmAbs val="0"/>
                                  </p:iterate>
                                  <p:childTnLst>
                                    <p:set>
                                      <p:cBhvr>
                                        <p:cTn id="28" fill="hold"/>
                                        <p:tgtEl>
                                          <p:spTgt spid="141">
                                            <p:txEl>
                                              <p:pRg st="5" end="5"/>
                                            </p:txEl>
                                          </p:spTgt>
                                        </p:tgtEl>
                                        <p:attrNameLst>
                                          <p:attrName>style.visibility</p:attrName>
                                        </p:attrNameLst>
                                      </p:cBhvr>
                                      <p:to>
                                        <p:strVal val="visible"/>
                                      </p:to>
                                    </p:set>
                                    <p:animEffect filter="dissolve" transition="in">
                                      <p:cBhvr>
                                        <p:cTn id="29" dur="1000"/>
                                        <p:tgtEl>
                                          <p:spTgt spid="141">
                                            <p:txEl>
                                              <p:pRg st="5" end="5"/>
                                            </p:txEl>
                                          </p:spTgt>
                                        </p:tgtEl>
                                      </p:cBhvr>
                                    </p:animEffect>
                                  </p:childTnLst>
                                </p:cTn>
                              </p:par>
                              <p:par>
                                <p:cTn id="30" presetClass="entr" nodeType="withEffect" presetSubtype="0" presetID="9" grpId="1" fill="hold">
                                  <p:stCondLst>
                                    <p:cond delay="0"/>
                                  </p:stCondLst>
                                  <p:iterate type="el" backwards="0">
                                    <p:tmAbs val="0"/>
                                  </p:iterate>
                                  <p:childTnLst>
                                    <p:set>
                                      <p:cBhvr>
                                        <p:cTn id="31" fill="hold"/>
                                        <p:tgtEl>
                                          <p:spTgt spid="141">
                                            <p:txEl>
                                              <p:pRg st="6" end="6"/>
                                            </p:txEl>
                                          </p:spTgt>
                                        </p:tgtEl>
                                        <p:attrNameLst>
                                          <p:attrName>style.visibility</p:attrName>
                                        </p:attrNameLst>
                                      </p:cBhvr>
                                      <p:to>
                                        <p:strVal val="visible"/>
                                      </p:to>
                                    </p:set>
                                    <p:animEffect filter="dissolve" transition="in">
                                      <p:cBhvr>
                                        <p:cTn id="32" dur="1000"/>
                                        <p:tgtEl>
                                          <p:spTgt spid="141">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1"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144" name="Table"/>
          <p:cNvGraphicFramePr/>
          <p:nvPr/>
        </p:nvGraphicFramePr>
        <p:xfrm>
          <a:off x="831850" y="2711450"/>
          <a:ext cx="11353800" cy="6223000"/>
        </p:xfrm>
        <a:graphic xmlns:a="http://schemas.openxmlformats.org/drawingml/2006/main">
          <a:graphicData uri="http://schemas.openxmlformats.org/drawingml/2006/table">
            <a:tbl>
              <a:tblPr firstCol="0" firstRow="0" lastCol="0" lastRow="1" bandCol="0" bandRow="0" rtl="0">
                <a:tableStyleId>{EEE7283C-3CF3-47DC-8721-378D4A62B228}</a:tableStyleId>
              </a:tblPr>
              <a:tblGrid>
                <a:gridCol w="5670550"/>
                <a:gridCol w="5670550"/>
              </a:tblGrid>
              <a:tr h="1035050">
                <a:tc gridSpan="2">
                  <a:txBody>
                    <a:bodyPr/>
                    <a:lstStyle/>
                    <a:p>
                      <a:pPr defTabSz="914400">
                        <a:tabLst>
                          <a:tab pos="914400" algn="l"/>
                        </a:tabLst>
                        <a:defRPr i="1" sz="2300">
                          <a:sym typeface="Georgia"/>
                        </a:defRPr>
                      </a:pPr>
                      <a:r>
                        <a:t>“The earth was </a:t>
                      </a:r>
                      <a:r>
                        <a:rPr b="1" i="0"/>
                        <a:t>without form and void</a:t>
                      </a:r>
                      <a:r>
                        <a:t>, and </a:t>
                      </a:r>
                      <a:r>
                        <a:rPr b="1" i="0"/>
                        <a:t>darkness</a:t>
                      </a:r>
                      <a:r>
                        <a:t> was over the face of the deep. And the Spirit of God was hovering over the face of </a:t>
                      </a:r>
                      <a:r>
                        <a:rPr b="1" i="0"/>
                        <a:t>the waters</a:t>
                      </a:r>
                      <a:r>
                        <a:t>” (Gen 1:2).</a:t>
                      </a:r>
                    </a:p>
                  </a:txBody>
                  <a:tcPr marL="50800" marR="50800" marT="50800" marB="50800" anchor="ctr" anchorCtr="0" horzOverflow="overflow">
                    <a:lnL w="12700">
                      <a:solidFill>
                        <a:schemeClr val="accent1">
                          <a:satOff val="15300"/>
                          <a:lumOff val="-29822"/>
                        </a:schemeClr>
                      </a:solidFill>
                      <a:miter lim="400000"/>
                    </a:lnL>
                    <a:lnR w="12700">
                      <a:solidFill>
                        <a:schemeClr val="accent1">
                          <a:satOff val="15300"/>
                          <a:lumOff val="-29822"/>
                        </a:schemeClr>
                      </a:solidFill>
                      <a:miter lim="400000"/>
                    </a:lnR>
                    <a:lnT w="12700">
                      <a:solidFill>
                        <a:schemeClr val="accent1">
                          <a:satOff val="15300"/>
                          <a:lumOff val="-29822"/>
                        </a:schemeClr>
                      </a:solidFill>
                      <a:miter lim="400000"/>
                    </a:lnT>
                    <a:lnB w="12700">
                      <a:solidFill>
                        <a:srgbClr val="DFDBD1"/>
                      </a:solidFill>
                      <a:miter lim="400000"/>
                    </a:lnB>
                  </a:tcPr>
                </a:tc>
                <a:tc hMerge="1">
                  <a:tcPr/>
                </a:tc>
              </a:tr>
              <a:tr h="1035050">
                <a:tc>
                  <a:txBody>
                    <a:bodyPr/>
                    <a:lstStyle/>
                    <a:p>
                      <a:pPr>
                        <a:defRPr b="1" sz="3200">
                          <a:solidFill>
                            <a:srgbClr val="DFDBD1"/>
                          </a:solidFill>
                          <a:sym typeface="Georgia"/>
                        </a:defRPr>
                      </a:pPr>
                      <a:r>
                        <a:t>Forming</a:t>
                      </a:r>
                    </a:p>
                    <a:p>
                      <a:pPr>
                        <a:defRPr sz="3200">
                          <a:solidFill>
                            <a:srgbClr val="DFDBD1"/>
                          </a:solidFill>
                          <a:sym typeface="Georgia"/>
                        </a:defRPr>
                      </a:pPr>
                      <a:r>
                        <a:rPr i="1"/>
                        <a:t>opus divisionis</a:t>
                      </a:r>
                    </a:p>
                  </a:txBody>
                  <a:tcPr marL="50800" marR="50800" marT="50800" marB="50800" anchor="ctr" anchorCtr="0" horzOverflow="overflow">
                    <a:lnL w="12700">
                      <a:solidFill>
                        <a:schemeClr val="accent1">
                          <a:satOff val="15300"/>
                          <a:lumOff val="-29822"/>
                        </a:schemeClr>
                      </a:solidFill>
                      <a:miter lim="400000"/>
                    </a:lnL>
                    <a:lnR w="12700">
                      <a:solidFill>
                        <a:srgbClr val="DFDBD1"/>
                      </a:solidFill>
                      <a:miter lim="400000"/>
                    </a:lnR>
                    <a:lnT w="12700">
                      <a:solidFill>
                        <a:srgbClr val="DFDBD1"/>
                      </a:solidFill>
                      <a:miter lim="400000"/>
                    </a:lnT>
                    <a:lnB w="25400">
                      <a:solidFill>
                        <a:schemeClr val="accent2">
                          <a:hueOff val="-171743"/>
                          <a:satOff val="2189"/>
                          <a:lumOff val="-14463"/>
                        </a:schemeClr>
                      </a:solidFill>
                      <a:miter lim="400000"/>
                    </a:lnB>
                    <a:blipFill rotWithShape="1">
                      <a:blip r:embed="rId2"/>
                      <a:srcRect l="0" t="0" r="0" b="0"/>
                      <a:tile tx="0" ty="0" sx="100000" sy="100000" flip="none" algn="tl"/>
                    </a:blipFill>
                  </a:tcPr>
                </a:tc>
                <a:tc>
                  <a:txBody>
                    <a:bodyPr/>
                    <a:lstStyle/>
                    <a:p>
                      <a:pPr>
                        <a:defRPr b="1" sz="3200">
                          <a:solidFill>
                            <a:srgbClr val="DFDBD1"/>
                          </a:solidFill>
                          <a:sym typeface="Georgia"/>
                        </a:defRPr>
                      </a:pPr>
                      <a:r>
                        <a:t>Filling</a:t>
                      </a:r>
                    </a:p>
                    <a:p>
                      <a:pPr>
                        <a:defRPr sz="3200">
                          <a:solidFill>
                            <a:srgbClr val="DFDBD1"/>
                          </a:solidFill>
                          <a:sym typeface="Georgia"/>
                        </a:defRPr>
                      </a:pPr>
                      <a:r>
                        <a:rPr i="1"/>
                        <a:t>opus ornatus</a:t>
                      </a:r>
                    </a:p>
                  </a:txBody>
                  <a:tcPr marL="50800" marR="50800" marT="50800" marB="50800" anchor="ctr" anchorCtr="0" horzOverflow="overflow">
                    <a:lnL w="12700">
                      <a:solidFill>
                        <a:srgbClr val="DFDBD1"/>
                      </a:solidFill>
                      <a:miter lim="400000"/>
                    </a:lnL>
                    <a:lnR w="12700">
                      <a:solidFill>
                        <a:schemeClr val="accent1">
                          <a:satOff val="15300"/>
                          <a:lumOff val="-29822"/>
                        </a:schemeClr>
                      </a:solidFill>
                      <a:miter lim="400000"/>
                    </a:lnR>
                    <a:lnT w="12700">
                      <a:solidFill>
                        <a:srgbClr val="DFDBD1"/>
                      </a:solidFill>
                      <a:miter lim="400000"/>
                    </a:lnT>
                    <a:lnB w="25400">
                      <a:solidFill>
                        <a:schemeClr val="accent2">
                          <a:hueOff val="-171743"/>
                          <a:satOff val="2189"/>
                          <a:lumOff val="-14463"/>
                        </a:schemeClr>
                      </a:solidFill>
                      <a:miter lim="400000"/>
                    </a:lnB>
                    <a:blipFill rotWithShape="1">
                      <a:blip r:embed="rId2"/>
                      <a:srcRect l="0" t="0" r="0" b="0"/>
                      <a:tile tx="0" ty="0" sx="100000" sy="100000" flip="none" algn="tl"/>
                    </a:blipFill>
                  </a:tcPr>
                </a:tc>
              </a:tr>
              <a:tr h="1035050">
                <a:tc>
                  <a:txBody>
                    <a:bodyPr/>
                    <a:lstStyle/>
                    <a:p>
                      <a:pPr defTabSz="914400">
                        <a:tabLst>
                          <a:tab pos="914400" algn="l"/>
                        </a:tabLst>
                        <a:defRPr>
                          <a:solidFill>
                            <a:srgbClr val="000000"/>
                          </a:solidFill>
                        </a:defRPr>
                      </a:pPr>
                      <a:r>
                        <a:rPr i="1" sz="3000">
                          <a:solidFill>
                            <a:srgbClr val="4F5C3F"/>
                          </a:solidFill>
                          <a:sym typeface="Georgia"/>
                        </a:rPr>
                        <a:t>Day 1: light &amp; dark</a:t>
                      </a:r>
                    </a:p>
                  </a:txBody>
                  <a:tcPr marL="50800" marR="50800" marT="50800" marB="50800" anchor="ctr" anchorCtr="0" horzOverflow="overflow">
                    <a:lnL w="12700">
                      <a:solidFill>
                        <a:schemeClr val="accent1">
                          <a:satOff val="15300"/>
                          <a:lumOff val="-29822"/>
                        </a:schemeClr>
                      </a:solidFill>
                      <a:miter lim="400000"/>
                    </a:lnL>
                    <a:lnT w="25400">
                      <a:solidFill>
                        <a:schemeClr val="accent2">
                          <a:hueOff val="-171743"/>
                          <a:satOff val="2189"/>
                          <a:lumOff val="-14463"/>
                        </a:schemeClr>
                      </a:solidFill>
                      <a:miter lim="400000"/>
                    </a:lnT>
                  </a:tcPr>
                </a:tc>
                <a:tc>
                  <a:txBody>
                    <a:bodyPr/>
                    <a:lstStyle/>
                    <a:p>
                      <a:pPr defTabSz="914400">
                        <a:tabLst>
                          <a:tab pos="914400" algn="l"/>
                        </a:tabLst>
                        <a:defRPr>
                          <a:solidFill>
                            <a:srgbClr val="000000"/>
                          </a:solidFill>
                        </a:defRPr>
                      </a:pPr>
                      <a:r>
                        <a:rPr i="1" sz="3000">
                          <a:solidFill>
                            <a:srgbClr val="4F5C3F"/>
                          </a:solidFill>
                          <a:sym typeface="Georgia"/>
                        </a:rPr>
                        <a:t>Day 4: lights of day &amp; night</a:t>
                      </a:r>
                    </a:p>
                  </a:txBody>
                  <a:tcPr marL="50800" marR="50800" marT="50800" marB="50800" anchor="ctr" anchorCtr="0" horzOverflow="overflow">
                    <a:lnR w="12700">
                      <a:solidFill>
                        <a:schemeClr val="accent1">
                          <a:satOff val="15300"/>
                          <a:lumOff val="-29822"/>
                        </a:schemeClr>
                      </a:solidFill>
                      <a:miter lim="400000"/>
                    </a:lnR>
                    <a:lnT w="25400">
                      <a:solidFill>
                        <a:schemeClr val="accent2">
                          <a:hueOff val="-171743"/>
                          <a:satOff val="2189"/>
                          <a:lumOff val="-14463"/>
                        </a:schemeClr>
                      </a:solidFill>
                      <a:miter lim="400000"/>
                    </a:lnT>
                  </a:tcPr>
                </a:tc>
              </a:tr>
              <a:tr h="1035050">
                <a:tc>
                  <a:txBody>
                    <a:bodyPr/>
                    <a:lstStyle/>
                    <a:p>
                      <a:pPr defTabSz="914400">
                        <a:tabLst>
                          <a:tab pos="914400" algn="l"/>
                        </a:tabLst>
                        <a:defRPr>
                          <a:solidFill>
                            <a:srgbClr val="000000"/>
                          </a:solidFill>
                        </a:defRPr>
                      </a:pPr>
                      <a:r>
                        <a:rPr i="1" sz="3000">
                          <a:solidFill>
                            <a:srgbClr val="4F5C3F"/>
                          </a:solidFill>
                          <a:sym typeface="Georgia"/>
                        </a:rPr>
                        <a:t>Day 2: sea &amp; sky</a:t>
                      </a:r>
                    </a:p>
                  </a:txBody>
                  <a:tcPr marL="50800" marR="50800" marT="50800" marB="50800" anchor="ctr" anchorCtr="0" horzOverflow="overflow">
                    <a:lnL w="12700">
                      <a:solidFill>
                        <a:schemeClr val="accent1">
                          <a:satOff val="15300"/>
                          <a:lumOff val="-29822"/>
                        </a:schemeClr>
                      </a:solidFill>
                      <a:miter lim="400000"/>
                    </a:lnL>
                  </a:tcPr>
                </a:tc>
                <a:tc>
                  <a:txBody>
                    <a:bodyPr/>
                    <a:lstStyle/>
                    <a:p>
                      <a:pPr defTabSz="914400">
                        <a:tabLst>
                          <a:tab pos="914400" algn="l"/>
                        </a:tabLst>
                        <a:defRPr>
                          <a:solidFill>
                            <a:srgbClr val="000000"/>
                          </a:solidFill>
                        </a:defRPr>
                      </a:pPr>
                      <a:r>
                        <a:rPr i="1" sz="3000">
                          <a:solidFill>
                            <a:srgbClr val="4F5C3F"/>
                          </a:solidFill>
                          <a:sym typeface="Georgia"/>
                        </a:rPr>
                        <a:t>Day 5: fish &amp; birds</a:t>
                      </a:r>
                    </a:p>
                  </a:txBody>
                  <a:tcPr marL="50800" marR="50800" marT="50800" marB="50800" anchor="ctr" anchorCtr="0" horzOverflow="overflow">
                    <a:lnR w="12700">
                      <a:solidFill>
                        <a:schemeClr val="accent1">
                          <a:satOff val="15300"/>
                          <a:lumOff val="-29822"/>
                        </a:schemeClr>
                      </a:solidFill>
                      <a:miter lim="400000"/>
                    </a:lnR>
                  </a:tcPr>
                </a:tc>
              </a:tr>
              <a:tr h="1035050">
                <a:tc>
                  <a:txBody>
                    <a:bodyPr/>
                    <a:lstStyle/>
                    <a:p>
                      <a:pPr defTabSz="914400">
                        <a:tabLst>
                          <a:tab pos="914400" algn="l"/>
                        </a:tabLst>
                        <a:defRPr>
                          <a:solidFill>
                            <a:srgbClr val="000000"/>
                          </a:solidFill>
                        </a:defRPr>
                      </a:pPr>
                      <a:r>
                        <a:rPr i="1" sz="3000">
                          <a:solidFill>
                            <a:srgbClr val="4F5C3F"/>
                          </a:solidFill>
                          <a:sym typeface="Georgia"/>
                        </a:rPr>
                        <a:t>Day 3: land &amp; vegetation</a:t>
                      </a:r>
                    </a:p>
                  </a:txBody>
                  <a:tcPr marL="50800" marR="50800" marT="50800" marB="50800" anchor="ctr" anchorCtr="0" horzOverflow="overflow">
                    <a:lnL w="12700">
                      <a:solidFill>
                        <a:schemeClr val="accent1">
                          <a:satOff val="15300"/>
                          <a:lumOff val="-29822"/>
                        </a:schemeClr>
                      </a:solidFill>
                      <a:miter lim="400000"/>
                    </a:lnL>
                  </a:tcPr>
                </a:tc>
                <a:tc>
                  <a:txBody>
                    <a:bodyPr/>
                    <a:lstStyle/>
                    <a:p>
                      <a:pPr defTabSz="914400">
                        <a:tabLst>
                          <a:tab pos="914400" algn="l"/>
                        </a:tabLst>
                        <a:defRPr>
                          <a:solidFill>
                            <a:srgbClr val="000000"/>
                          </a:solidFill>
                        </a:defRPr>
                      </a:pPr>
                      <a:r>
                        <a:rPr i="1" sz="3000">
                          <a:solidFill>
                            <a:srgbClr val="4F5C3F"/>
                          </a:solidFill>
                          <a:sym typeface="Georgia"/>
                        </a:rPr>
                        <a:t>Day 6: land animals &amp; man</a:t>
                      </a:r>
                    </a:p>
                  </a:txBody>
                  <a:tcPr marL="50800" marR="50800" marT="50800" marB="50800" anchor="ctr" anchorCtr="0" horzOverflow="overflow">
                    <a:lnR w="12700">
                      <a:solidFill>
                        <a:schemeClr val="accent1">
                          <a:satOff val="15300"/>
                          <a:lumOff val="-29822"/>
                        </a:schemeClr>
                      </a:solidFill>
                      <a:miter lim="400000"/>
                    </a:lnR>
                  </a:tcPr>
                </a:tc>
              </a:tr>
              <a:tr h="1035050">
                <a:tc gridSpan="2">
                  <a:txBody>
                    <a:bodyPr/>
                    <a:lstStyle/>
                    <a:p>
                      <a:pPr>
                        <a:defRPr>
                          <a:solidFill>
                            <a:srgbClr val="000000"/>
                          </a:solidFill>
                        </a:defRPr>
                      </a:pPr>
                      <a:r>
                        <a:rPr b="1" sz="3200">
                          <a:solidFill>
                            <a:srgbClr val="DFDBD1"/>
                          </a:solidFill>
                          <a:sym typeface="Georgia"/>
                        </a:rPr>
                        <a:t>Day 7: Fellowship (Exo 20:11; Isa 66:1-2)</a:t>
                      </a:r>
                    </a:p>
                  </a:txBody>
                  <a:tcPr marL="50800" marR="50800" marT="50800" marB="50800" anchor="ctr" anchorCtr="0" horzOverflow="overflow">
                    <a:lnL w="12700">
                      <a:solidFill>
                        <a:schemeClr val="accent1">
                          <a:satOff val="15300"/>
                          <a:lumOff val="-29822"/>
                        </a:schemeClr>
                      </a:solidFill>
                      <a:miter lim="400000"/>
                    </a:lnL>
                    <a:lnR w="12700">
                      <a:solidFill>
                        <a:schemeClr val="accent1">
                          <a:satOff val="15300"/>
                          <a:lumOff val="-29822"/>
                        </a:schemeClr>
                      </a:solidFill>
                      <a:miter lim="400000"/>
                    </a:lnR>
                    <a:blipFill rotWithShape="1">
                      <a:blip r:embed="rId2"/>
                      <a:srcRect l="0" t="0" r="0" b="0"/>
                      <a:tile tx="0" ty="0" sx="100000" sy="100000" flip="none" algn="tl"/>
                    </a:blipFill>
                  </a:tcPr>
                </a:tc>
                <a:tc hMerge="1">
                  <a:tcPr/>
                </a:tc>
              </a:tr>
            </a:tbl>
          </a:graphicData>
        </a:graphic>
      </p:graphicFrame>
      <p:sp>
        <p:nvSpPr>
          <p:cNvPr id="145" name="His Story… our story"/>
          <p:cNvSpPr txBox="1"/>
          <p:nvPr>
            <p:ph type="title"/>
          </p:nvPr>
        </p:nvSpPr>
        <p:spPr>
          <a:prstGeom prst="rect">
            <a:avLst/>
          </a:prstGeom>
        </p:spPr>
        <p:txBody>
          <a:bodyPr/>
          <a:lstStyle/>
          <a:p>
            <a:pPr/>
            <a:r>
              <a:t>His Story… our story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45"/>
                                        </p:tgtEl>
                                        <p:attrNameLst>
                                          <p:attrName>style.visibility</p:attrName>
                                        </p:attrNameLst>
                                      </p:cBhvr>
                                      <p:to>
                                        <p:strVal val="visible"/>
                                      </p:to>
                                    </p:set>
                                    <p:animEffect filter="fade" transition="in">
                                      <p:cBhvr>
                                        <p:cTn id="7" dur="15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44"/>
                                        </p:tgtEl>
                                        <p:attrNameLst>
                                          <p:attrName>style.visibility</p:attrName>
                                        </p:attrNameLst>
                                      </p:cBhvr>
                                      <p:to>
                                        <p:strVal val="visible"/>
                                      </p:to>
                                    </p:set>
                                    <p:animEffect filter="dissolve" transition="in">
                                      <p:cBhvr>
                                        <p:cTn id="12" dur="1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P build="whole" bldLvl="1" animBg="1" rev="0" advAuto="0" spid="144" grpId="2"/>
    </p:bldLst>
  </p:timing>
</p:sld>
</file>

<file path=ppt/slides/slide6.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47" name="“All of creation is designed not for humans but for God, and all things on earth are called to worship this one true God. … Creation is God’s space, so that the radical scientific theory called ‘materialism’ or ‘naturalism’—in which what we see, taste, feel, and can test is all there is—is challenged by our creation account with this message: Look and see! God created this space; and in worship and service of God, others, and the rest of creation, we enter into God’s purpose for all of creation.”…"/>
          <p:cNvSpPr txBox="1"/>
          <p:nvPr>
            <p:ph type="body" idx="14"/>
          </p:nvPr>
        </p:nvSpPr>
        <p:spPr>
          <a:xfrm>
            <a:off x="1257300" y="1433830"/>
            <a:ext cx="10490200" cy="6885940"/>
          </a:xfrm>
          <a:prstGeom prst="rect">
            <a:avLst/>
          </a:prstGeom>
        </p:spPr>
        <p:txBody>
          <a:bodyPr/>
          <a:lstStyle/>
          <a:p>
            <a:pPr/>
            <a:r>
              <a:t>“All of creation is designed not for humans but for God, and all things on earth are called to worship this one true God. … Creation is God’s space, so that the radical scientific theory called ‘materialism’ or ‘naturalism’—in which what we see, taste, feel, and can test is all there is—is challenged by our creation account with this message: Look and see! God created this space; and in worship and service of God, others, and the rest of creation, we enter into God’s purpose for all of creation.”</a:t>
            </a:r>
          </a:p>
          <a:p>
            <a:pPr>
              <a:lnSpc>
                <a:spcPct val="100000"/>
              </a:lnSpc>
              <a:spcBef>
                <a:spcPts val="0"/>
              </a:spcBef>
              <a:defRPr i="1" sz="2800"/>
            </a:pPr>
            <a:r>
              <a:t>~ Scot McKnight, Adam and the Genome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06D3A752-9B8D-444C-94D7-315C044EDEC6-L0-001.jpeg" descr="06D3A752-9B8D-444C-94D7-315C044EDEC6-L0-001.jpeg"/>
          <p:cNvPicPr>
            <a:picLocks noChangeAspect="0"/>
          </p:cNvPicPr>
          <p:nvPr>
            <p:ph type="pic" idx="14"/>
          </p:nvPr>
        </p:nvPicPr>
        <p:blipFill>
          <a:blip r:embed="rId2">
            <a:extLst/>
          </a:blip>
          <a:stretch>
            <a:fillRect/>
          </a:stretch>
        </p:blipFill>
        <p:spPr>
          <a:xfrm>
            <a:off x="736600" y="723900"/>
            <a:ext cx="11531601" cy="5575300"/>
          </a:xfrm>
          <a:prstGeom prst="rect">
            <a:avLst/>
          </a:prstGeom>
        </p:spPr>
      </p:pic>
      <p:sp>
        <p:nvSpPr>
          <p:cNvPr id="150" name="The Ingredients of Life"/>
          <p:cNvSpPr txBox="1"/>
          <p:nvPr>
            <p:ph type="title"/>
          </p:nvPr>
        </p:nvSpPr>
        <p:spPr>
          <a:prstGeom prst="rect">
            <a:avLst/>
          </a:prstGeom>
        </p:spPr>
        <p:txBody>
          <a:bodyPr/>
          <a:lstStyle>
            <a:lvl1pPr defTabSz="554990">
              <a:defRPr spc="304" sz="6080">
                <a:effectLst>
                  <a:outerShdw sx="100000" sy="100000" kx="0" ky="0" algn="b" rotWithShape="0" blurRad="24130" dist="24130" dir="16200000">
                    <a:srgbClr val="3A3A3A">
                      <a:alpha val="70000"/>
                    </a:srgbClr>
                  </a:outerShdw>
                </a:effectLst>
              </a:defRPr>
            </a:lvl1pPr>
          </a:lstStyle>
          <a:p>
            <a:pPr/>
            <a:r>
              <a:t>The Ingredients of Life</a:t>
            </a:r>
          </a:p>
        </p:txBody>
      </p:sp>
      <p:sp>
        <p:nvSpPr>
          <p:cNvPr id="151" name="Watch &amp; Discuss"/>
          <p:cNvSpPr txBox="1"/>
          <p:nvPr>
            <p:ph type="body" sz="quarter" idx="1"/>
          </p:nvPr>
        </p:nvSpPr>
        <p:spPr>
          <a:prstGeom prst="rect">
            <a:avLst/>
          </a:prstGeom>
        </p:spPr>
        <p:txBody>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Watch &amp; Discuss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50"/>
                                        </p:tgtEl>
                                        <p:attrNameLst>
                                          <p:attrName>style.visibility</p:attrName>
                                        </p:attrNameLst>
                                      </p:cBhvr>
                                      <p:to>
                                        <p:strVal val="visible"/>
                                      </p:to>
                                    </p:set>
                                    <p:animEffect filter="fade" transition="in">
                                      <p:cBhvr>
                                        <p:cTn id="7" dur="1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8.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53" name="BD4F39C2-E647-4649-8CD1-943079E78EC9-L0-001.jpeg" descr="BD4F39C2-E647-4649-8CD1-943079E78EC9-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154" name="The Number N"/>
          <p:cNvSpPr txBox="1"/>
          <p:nvPr>
            <p:ph type="title"/>
          </p:nvPr>
        </p:nvSpPr>
        <p:spPr>
          <a:prstGeom prst="rect">
            <a:avLst/>
          </a:prstGeom>
        </p:spPr>
        <p:txBody>
          <a:bodyPr/>
          <a:lstStyle/>
          <a:p>
            <a:pPr/>
            <a:r>
              <a:t>The Number </a:t>
            </a:r>
            <a:r>
              <a:rPr i="1"/>
              <a:t>N</a:t>
            </a:r>
          </a:p>
        </p:txBody>
      </p:sp>
      <p:sp>
        <p:nvSpPr>
          <p:cNvPr id="155" name="Ratio of electromagnetic force to force of gravity…"/>
          <p:cNvSpPr txBox="1"/>
          <p:nvPr>
            <p:ph type="body" sz="half" idx="1"/>
          </p:nvPr>
        </p:nvSpPr>
        <p:spPr>
          <a:prstGeom prst="rect">
            <a:avLst/>
          </a:prstGeom>
        </p:spPr>
        <p:txBody>
          <a:bodyPr/>
          <a:lstStyle/>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t>Ratio of electromagnetic force to force of gravity</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t>Holds atoms together to strength of gravity</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rPr b="1"/>
              <a:t>Value</a:t>
            </a:r>
            <a:r>
              <a:t>: 10</a:t>
            </a:r>
            <a:r>
              <a:rPr baseline="31999"/>
              <a:t>36</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rPr b="1"/>
              <a:t>Too high</a:t>
            </a:r>
            <a:r>
              <a:t>: all blue giants</a:t>
            </a:r>
          </a:p>
          <a:p>
            <a:pPr marL="365759" indent="-365759" defTabSz="525779">
              <a:spcBef>
                <a:spcPts val="3200"/>
              </a:spcBef>
              <a:buBlip>
                <a:blip r:embed="rId3"/>
              </a:buBlip>
              <a:defRPr sz="2880">
                <a:effectLst>
                  <a:outerShdw sx="100000" sy="100000" kx="0" ky="0" algn="b" rotWithShape="0" blurRad="22860" dist="11430" dir="0">
                    <a:srgbClr val="FFFFFF">
                      <a:alpha val="45000"/>
                    </a:srgbClr>
                  </a:outerShdw>
                </a:effectLst>
              </a:defRPr>
            </a:pPr>
            <a:r>
              <a:rPr b="1"/>
              <a:t>Too low</a:t>
            </a:r>
            <a:r>
              <a:t>: all red dwarfs; </a:t>
            </a:r>
            <a:r>
              <a:rPr i="1"/>
              <a:t>no 2nd-gen stars, no carbon (C) or oxygen (O)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54"/>
                                        </p:tgtEl>
                                        <p:attrNameLst>
                                          <p:attrName>style.visibility</p:attrName>
                                        </p:attrNameLst>
                                      </p:cBhvr>
                                      <p:to>
                                        <p:strVal val="visible"/>
                                      </p:to>
                                    </p:set>
                                    <p:animEffect filter="fade" transition="in">
                                      <p:cBhvr>
                                        <p:cTn id="7" dur="1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Lst>
  </p:timing>
</p:sld>
</file>

<file path=ppt/slides/slide9.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pic>
        <p:nvPicPr>
          <p:cNvPr id="157" name="9FCF8394-CA63-40C6-B12F-B6D60605F520-L0-001.jpeg" descr="9FCF8394-CA63-40C6-B12F-B6D60605F520-L0-001.jpeg"/>
          <p:cNvPicPr>
            <a:picLocks noChangeAspect="0"/>
          </p:cNvPicPr>
          <p:nvPr>
            <p:ph type="pic" idx="13"/>
          </p:nvPr>
        </p:nvPicPr>
        <p:blipFill>
          <a:blip r:embed="rId2">
            <a:extLst/>
          </a:blip>
          <a:stretch>
            <a:fillRect/>
          </a:stretch>
        </p:blipFill>
        <p:spPr>
          <a:xfrm>
            <a:off x="7404100" y="2730500"/>
            <a:ext cx="4648200" cy="6261100"/>
          </a:xfrm>
          <a:prstGeom prst="rect">
            <a:avLst/>
          </a:prstGeom>
        </p:spPr>
      </p:pic>
      <p:sp>
        <p:nvSpPr>
          <p:cNvPr id="158" name="Epsilon (ε)"/>
          <p:cNvSpPr txBox="1"/>
          <p:nvPr>
            <p:ph type="title"/>
          </p:nvPr>
        </p:nvSpPr>
        <p:spPr>
          <a:prstGeom prst="rect">
            <a:avLst/>
          </a:prstGeom>
        </p:spPr>
        <p:txBody>
          <a:bodyPr/>
          <a:lstStyle/>
          <a:p>
            <a:pPr/>
            <a:r>
              <a:t>Epsilon (ε)</a:t>
            </a:r>
          </a:p>
        </p:txBody>
      </p:sp>
      <p:sp>
        <p:nvSpPr>
          <p:cNvPr id="159" name="Strong nuclear force…"/>
          <p:cNvSpPr txBox="1"/>
          <p:nvPr>
            <p:ph type="body" sz="half" idx="1"/>
          </p:nvPr>
        </p:nvSpPr>
        <p:spPr>
          <a:prstGeom prst="rect">
            <a:avLst/>
          </a:prstGeom>
        </p:spPr>
        <p:txBody>
          <a:bodyPr/>
          <a:lstStyle/>
          <a:p>
            <a:pPr marL="377952" indent="-377952" defTabSz="543305">
              <a:spcBef>
                <a:spcPts val="3300"/>
              </a:spcBef>
              <a:buBlip>
                <a:blip r:embed="rId3"/>
              </a:buBlip>
              <a:defRPr sz="2976">
                <a:effectLst>
                  <a:outerShdw sx="100000" sy="100000" kx="0" ky="0" algn="b" rotWithShape="0" blurRad="23622" dist="11811" dir="0">
                    <a:srgbClr val="FFFFFF">
                      <a:alpha val="45000"/>
                    </a:srgbClr>
                  </a:outerShdw>
                </a:effectLst>
              </a:defRPr>
            </a:pPr>
            <a:r>
              <a:t>Strong nuclear force</a:t>
            </a:r>
          </a:p>
          <a:p>
            <a:pPr marL="377952" indent="-377952" defTabSz="543305">
              <a:spcBef>
                <a:spcPts val="3300"/>
              </a:spcBef>
              <a:buBlip>
                <a:blip r:embed="rId3"/>
              </a:buBlip>
              <a:defRPr sz="2976">
                <a:effectLst>
                  <a:outerShdw sx="100000" sy="100000" kx="0" ky="0" algn="b" rotWithShape="0" blurRad="23622" dist="11811" dir="0">
                    <a:srgbClr val="FFFFFF">
                      <a:alpha val="45000"/>
                    </a:srgbClr>
                  </a:outerShdw>
                </a:effectLst>
              </a:defRPr>
            </a:pPr>
            <a:r>
              <a:t>Binds atomic nuclei &amp; allows stars to transmute hydrogen (H) into other elements</a:t>
            </a:r>
          </a:p>
          <a:p>
            <a:pPr marL="377952" indent="-377952" defTabSz="543305">
              <a:spcBef>
                <a:spcPts val="3300"/>
              </a:spcBef>
              <a:buBlip>
                <a:blip r:embed="rId3"/>
              </a:buBlip>
              <a:defRPr sz="2976">
                <a:effectLst>
                  <a:outerShdw sx="100000" sy="100000" kx="0" ky="0" algn="b" rotWithShape="0" blurRad="23622" dist="11811" dir="0">
                    <a:srgbClr val="FFFFFF">
                      <a:alpha val="45000"/>
                    </a:srgbClr>
                  </a:outerShdw>
                </a:effectLst>
              </a:defRPr>
            </a:pPr>
            <a:r>
              <a:rPr b="1"/>
              <a:t>Value</a:t>
            </a:r>
            <a:r>
              <a:t>: ~.007; not .006/.008</a:t>
            </a:r>
          </a:p>
          <a:p>
            <a:pPr marL="377952" indent="-377952" defTabSz="543305">
              <a:spcBef>
                <a:spcPts val="3300"/>
              </a:spcBef>
              <a:buBlip>
                <a:blip r:embed="rId3"/>
              </a:buBlip>
              <a:defRPr sz="2976">
                <a:effectLst>
                  <a:outerShdw sx="100000" sy="100000" kx="0" ky="0" algn="b" rotWithShape="0" blurRad="23622" dist="11811" dir="0">
                    <a:srgbClr val="FFFFFF">
                      <a:alpha val="45000"/>
                    </a:srgbClr>
                  </a:outerShdw>
                </a:effectLst>
              </a:defRPr>
            </a:pPr>
            <a:r>
              <a:rPr b="1"/>
              <a:t>Too high</a:t>
            </a:r>
            <a:r>
              <a:t>: all H converts to helium; </a:t>
            </a:r>
            <a:r>
              <a:rPr i="1"/>
              <a:t>no H, no fusion, no C</a:t>
            </a:r>
            <a:endParaRPr i="1"/>
          </a:p>
          <a:p>
            <a:pPr marL="377952" indent="-377952" defTabSz="543305">
              <a:spcBef>
                <a:spcPts val="3300"/>
              </a:spcBef>
              <a:buBlip>
                <a:blip r:embed="rId3"/>
              </a:buBlip>
              <a:defRPr sz="2976">
                <a:effectLst>
                  <a:outerShdw sx="100000" sy="100000" kx="0" ky="0" algn="b" rotWithShape="0" blurRad="23622" dist="11811" dir="0">
                    <a:srgbClr val="FFFFFF">
                      <a:alpha val="45000"/>
                    </a:srgbClr>
                  </a:outerShdw>
                </a:effectLst>
              </a:defRPr>
            </a:pPr>
            <a:r>
              <a:rPr b="1"/>
              <a:t>Too low</a:t>
            </a:r>
            <a:r>
              <a:t>: universe is all H</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lt" backwards="0">
                                    <p:tmAbs val="0"/>
                                  </p:iterate>
                                  <p:childTnLst>
                                    <p:set>
                                      <p:cBhvr>
                                        <p:cTn id="6" fill="hold"/>
                                        <p:tgtEl>
                                          <p:spTgt spid="158"/>
                                        </p:tgtEl>
                                        <p:attrNameLst>
                                          <p:attrName>style.visibility</p:attrName>
                                        </p:attrNameLst>
                                      </p:cBhvr>
                                      <p:to>
                                        <p:strVal val="visible"/>
                                      </p:to>
                                    </p:set>
                                    <p:animEffect filter="fade" transition="in">
                                      <p:cBhvr>
                                        <p:cTn id="7" dur="1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